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6" r:id="rId17"/>
    <p:sldId id="294" r:id="rId18"/>
    <p:sldId id="295" r:id="rId19"/>
    <p:sldId id="296" r:id="rId20"/>
    <p:sldId id="268" r:id="rId21"/>
    <p:sldId id="297" r:id="rId22"/>
    <p:sldId id="298" r:id="rId23"/>
    <p:sldId id="269" r:id="rId24"/>
    <p:sldId id="281" r:id="rId25"/>
    <p:sldId id="270" r:id="rId26"/>
    <p:sldId id="282" r:id="rId27"/>
    <p:sldId id="271" r:id="rId28"/>
    <p:sldId id="285" r:id="rId29"/>
    <p:sldId id="272" r:id="rId30"/>
    <p:sldId id="283" r:id="rId31"/>
    <p:sldId id="299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78" d="100"/>
          <a:sy n="78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Лист1!$B$2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4698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4857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4943</c:v>
                </c:pt>
              </c:numCache>
            </c:numRef>
          </c:val>
        </c:ser>
        <c:axId val="147273600"/>
        <c:axId val="147275136"/>
      </c:barChart>
      <c:catAx>
        <c:axId val="147273600"/>
        <c:scaling>
          <c:orientation val="minMax"/>
        </c:scaling>
        <c:axPos val="b"/>
        <c:tickLblPos val="nextTo"/>
        <c:crossAx val="147275136"/>
        <c:crosses val="autoZero"/>
        <c:auto val="1"/>
        <c:lblAlgn val="ctr"/>
        <c:lblOffset val="100"/>
      </c:catAx>
      <c:valAx>
        <c:axId val="147275136"/>
        <c:scaling>
          <c:orientation val="minMax"/>
        </c:scaling>
        <c:axPos val="l"/>
        <c:majorGridlines/>
        <c:numFmt formatCode="General" sourceLinked="1"/>
        <c:tickLblPos val="nextTo"/>
        <c:crossAx val="147273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cat>
          <c:val>
            <c:numRef>
              <c:f>Лист1!$B$2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27500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26000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26200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26200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26200</c:v>
                </c:pt>
              </c:numCache>
            </c:numRef>
          </c:val>
        </c:ser>
        <c:shape val="cylinder"/>
        <c:axId val="147026304"/>
        <c:axId val="147027840"/>
        <c:axId val="0"/>
      </c:bar3DChart>
      <c:catAx>
        <c:axId val="147026304"/>
        <c:scaling>
          <c:orientation val="minMax"/>
        </c:scaling>
        <c:axPos val="b"/>
        <c:tickLblPos val="nextTo"/>
        <c:crossAx val="147027840"/>
        <c:crosses val="autoZero"/>
        <c:auto val="1"/>
        <c:lblAlgn val="ctr"/>
        <c:lblOffset val="100"/>
      </c:catAx>
      <c:valAx>
        <c:axId val="147027840"/>
        <c:scaling>
          <c:orientation val="minMax"/>
        </c:scaling>
        <c:axPos val="l"/>
        <c:majorGridlines/>
        <c:numFmt formatCode="General" sourceLinked="1"/>
        <c:tickLblPos val="nextTo"/>
        <c:crossAx val="1470263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доходов, тыс.руб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доходов, тыс.руб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доходов, тыс.руб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135500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доходов, тыс.руб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107200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доходов, тыс.руб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106110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доходов, тыс.руб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137800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доходов, тыс.руб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164394.6</c:v>
                </c:pt>
              </c:numCache>
            </c:numRef>
          </c:val>
        </c:ser>
        <c:axId val="148084992"/>
        <c:axId val="148099072"/>
      </c:barChart>
      <c:catAx>
        <c:axId val="148084992"/>
        <c:scaling>
          <c:orientation val="minMax"/>
        </c:scaling>
        <c:axPos val="b"/>
        <c:tickLblPos val="nextTo"/>
        <c:crossAx val="148099072"/>
        <c:crosses val="autoZero"/>
        <c:auto val="1"/>
        <c:lblAlgn val="ctr"/>
        <c:lblOffset val="100"/>
      </c:catAx>
      <c:valAx>
        <c:axId val="148099072"/>
        <c:scaling>
          <c:orientation val="minMax"/>
        </c:scaling>
        <c:axPos val="l"/>
        <c:majorGridlines/>
        <c:numFmt formatCode="General" sourceLinked="1"/>
        <c:tickLblPos val="nextTo"/>
        <c:crossAx val="1480849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собственные доходы бюджета, тыс.руб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собственные доходы бюджета, тыс.руб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75700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собственные доходы бюджета, тыс.руб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102200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собственные доходы бюджета, тыс.руб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92500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собственные доходы бюджета, тыс.руб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102800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собственные доходы бюджета, тыс.руб</c:v>
                </c:pt>
              </c:strCache>
            </c:strRef>
          </c:cat>
          <c:val>
            <c:numRef>
              <c:f>Лист1!$G$2</c:f>
              <c:numCache>
                <c:formatCode>#,##0.00</c:formatCode>
                <c:ptCount val="1"/>
                <c:pt idx="0">
                  <c:v>123296.6</c:v>
                </c:pt>
              </c:numCache>
            </c:numRef>
          </c:val>
        </c:ser>
        <c:axId val="157560832"/>
        <c:axId val="157562368"/>
      </c:barChart>
      <c:catAx>
        <c:axId val="157560832"/>
        <c:scaling>
          <c:orientation val="minMax"/>
        </c:scaling>
        <c:axPos val="b"/>
        <c:tickLblPos val="nextTo"/>
        <c:crossAx val="157562368"/>
        <c:crosses val="autoZero"/>
        <c:auto val="1"/>
        <c:lblAlgn val="ctr"/>
        <c:lblOffset val="100"/>
      </c:catAx>
      <c:valAx>
        <c:axId val="157562368"/>
        <c:scaling>
          <c:orientation val="minMax"/>
        </c:scaling>
        <c:axPos val="l"/>
        <c:majorGridlines/>
        <c:numFmt formatCode="General" sourceLinked="1"/>
        <c:tickLblPos val="nextTo"/>
        <c:crossAx val="1575608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29.66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22.58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28.34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hape val="cylinder"/>
        <c:axId val="157670784"/>
        <c:axId val="157676672"/>
        <c:axId val="0"/>
      </c:bar3DChart>
      <c:catAx>
        <c:axId val="157670784"/>
        <c:scaling>
          <c:orientation val="minMax"/>
        </c:scaling>
        <c:axPos val="b"/>
        <c:tickLblPos val="nextTo"/>
        <c:crossAx val="157676672"/>
        <c:crosses val="autoZero"/>
        <c:auto val="1"/>
        <c:lblAlgn val="ctr"/>
        <c:lblOffset val="100"/>
      </c:catAx>
      <c:valAx>
        <c:axId val="157676672"/>
        <c:scaling>
          <c:orientation val="minMax"/>
        </c:scaling>
        <c:axPos val="l"/>
        <c:majorGridlines/>
        <c:numFmt formatCode="General" sourceLinked="1"/>
        <c:tickLblPos val="nextTo"/>
        <c:crossAx val="1576707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94900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153296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123146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110900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130500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hape val="cylinder"/>
        <c:axId val="155014272"/>
        <c:axId val="155015808"/>
        <c:axId val="0"/>
      </c:bar3DChart>
      <c:catAx>
        <c:axId val="155014272"/>
        <c:scaling>
          <c:orientation val="minMax"/>
        </c:scaling>
        <c:axPos val="b"/>
        <c:tickLblPos val="nextTo"/>
        <c:crossAx val="155015808"/>
        <c:crosses val="autoZero"/>
        <c:auto val="1"/>
        <c:lblAlgn val="ctr"/>
        <c:lblOffset val="100"/>
      </c:catAx>
      <c:valAx>
        <c:axId val="155015808"/>
        <c:scaling>
          <c:orientation val="minMax"/>
        </c:scaling>
        <c:axPos val="l"/>
        <c:majorGridlines/>
        <c:numFmt formatCode="#,##0" sourceLinked="1"/>
        <c:tickLblPos val="nextTo"/>
        <c:crossAx val="155014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5C9C-05C0-4DAC-8988-1FD666AA4C04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AF4DD-17FF-4D11-A9A1-8C6940003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Экономическая политика поселения сфокусирована на развитии традиционных секторов экономики, на более полном и эффективном использовании земельного, природного, трудового потенциала поселения, на реализацию начатых инвестиционных проектов, а также на создании условий для привлечения инвесторов в экономику поселения.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F4DD-17FF-4D11-A9A1-8C6940003B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 статистики, на территории муниципального образования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Низинское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сельское поселение постоянно зарегистрировано 4698 человек проживает 4980  человек.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12 месяцев 2019 года на территории поселения родилось 28 детей, при этом смертность составила 42 человека.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F4DD-17FF-4D11-A9A1-8C6940003BE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F4DD-17FF-4D11-A9A1-8C6940003BE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F4DD-17FF-4D11-A9A1-8C6940003B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Итоги социально – экономического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развития территории Муниципального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err="1" smtClean="0"/>
              <a:t>Низинское</a:t>
            </a:r>
            <a:r>
              <a:rPr lang="ru-RU" b="1" i="1" dirty="0" smtClean="0"/>
              <a:t> сельское поселение муниципального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Ломоносовский район Ленинградской области за 12 месяцев 202</a:t>
            </a:r>
            <a:r>
              <a:rPr lang="en-US" b="1" i="1" dirty="0" smtClean="0"/>
              <a:t>1</a:t>
            </a:r>
            <a:r>
              <a:rPr lang="ru-RU" b="1" i="1" dirty="0" smtClean="0"/>
              <a:t> года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Марьино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 газопровода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Сформирован земельный участок под детскую площадку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Санино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580198"/>
          <a:ext cx="7467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</a:t>
                      </a:r>
                      <a:r>
                        <a:rPr lang="ru-RU" baseline="0" dirty="0" smtClean="0"/>
                        <a:t> линий уличного освещения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620078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</a:t>
                      </a:r>
                      <a:r>
                        <a:rPr lang="ru-RU" baseline="0" dirty="0" smtClean="0"/>
                        <a:t> дороги по ул. Камышовая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620078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</a:t>
                      </a:r>
                      <a:r>
                        <a:rPr lang="ru-RU" baseline="0" dirty="0" smtClean="0"/>
                        <a:t> системы отопления (геотермального насоса ) и замена окон в здании библиотеки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Пос. </a:t>
            </a:r>
            <a:r>
              <a:rPr lang="ru-RU" dirty="0" err="1" smtClean="0"/>
              <a:t>Жилгородок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Перекладка теплотрасса</a:t>
                      </a:r>
                      <a:r>
                        <a:rPr lang="ru-RU" baseline="0" dirty="0" smtClean="0"/>
                        <a:t> между домами №№ 6 и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проект благоустройства территории у домов 4,6,7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Разработан, 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Узигонты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Строительство контейнерной площадки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Доукомлектование</a:t>
                      </a:r>
                      <a:r>
                        <a:rPr lang="ru-RU" dirty="0" smtClean="0"/>
                        <a:t> детской площадки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</a:t>
                      </a:r>
                      <a:r>
                        <a:rPr lang="ru-RU" baseline="0" dirty="0" smtClean="0"/>
                        <a:t> улиц </a:t>
                      </a:r>
                      <a:r>
                        <a:rPr lang="ru-RU" baseline="0" dirty="0" err="1" smtClean="0"/>
                        <a:t>Зимняя,Константиновская</a:t>
                      </a:r>
                      <a:r>
                        <a:rPr lang="ru-RU" baseline="0" dirty="0" smtClean="0"/>
                        <a:t>, Загородная, дороги от пос. </a:t>
                      </a:r>
                      <a:r>
                        <a:rPr lang="ru-RU" baseline="0" dirty="0" err="1" smtClean="0"/>
                        <a:t>Жилгородок</a:t>
                      </a:r>
                      <a:r>
                        <a:rPr lang="ru-RU" baseline="0" dirty="0" smtClean="0"/>
                        <a:t> до дер. </a:t>
                      </a:r>
                      <a:r>
                        <a:rPr lang="ru-RU" baseline="0" dirty="0" err="1" smtClean="0"/>
                        <a:t>Узигонты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Корректировка проекта газоснабжения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Торги проведены, корректировка</a:t>
                      </a:r>
                      <a:r>
                        <a:rPr lang="ru-RU" baseline="0" dirty="0" smtClean="0"/>
                        <a:t> проекта ведется, срок получения положительного заключения </a:t>
                      </a:r>
                      <a:r>
                        <a:rPr lang="ru-RU" baseline="0" dirty="0" err="1" smtClean="0"/>
                        <a:t>госэскпертизы</a:t>
                      </a:r>
                      <a:r>
                        <a:rPr lang="ru-RU" baseline="0" dirty="0" smtClean="0"/>
                        <a:t> – ноябрь-декабрь 2022года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Дер. </a:t>
            </a:r>
            <a:r>
              <a:rPr lang="ru-RU" dirty="0" err="1" smtClean="0"/>
              <a:t>Низино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928670"/>
          <a:ext cx="7467600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Благоустройство</a:t>
                      </a:r>
                      <a:r>
                        <a:rPr lang="ru-RU" sz="1400" baseline="0" dirty="0" smtClean="0"/>
                        <a:t> территории у МКД 5 и 6 (первый этап)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Ремонт</a:t>
                      </a:r>
                      <a:r>
                        <a:rPr lang="ru-RU" sz="1400" baseline="0" dirty="0" smtClean="0"/>
                        <a:t> улиц Нижняя и Торфяная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Благоустройство территории между д. ( и ул. Подгорная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Выполнена</a:t>
                      </a:r>
                      <a:r>
                        <a:rPr lang="ru-RU" sz="1400" baseline="0" dirty="0" smtClean="0"/>
                        <a:t> расчистка пруда, закуплено оборудования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Устройство</a:t>
                      </a:r>
                      <a:r>
                        <a:rPr lang="ru-RU" sz="1400" baseline="0" dirty="0" smtClean="0"/>
                        <a:t> пешеходной дорожки от д. 10 к школе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Строительство</a:t>
                      </a:r>
                      <a:r>
                        <a:rPr lang="ru-RU" sz="1400" baseline="0" dirty="0" smtClean="0"/>
                        <a:t> контейнерной площадки в д. </a:t>
                      </a:r>
                      <a:r>
                        <a:rPr lang="ru-RU" sz="1400" baseline="0" dirty="0" err="1" smtClean="0"/>
                        <a:t>Низино</a:t>
                      </a:r>
                      <a:r>
                        <a:rPr lang="ru-RU" sz="1400" baseline="0" dirty="0" smtClean="0"/>
                        <a:t> (возле здания ДК)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Установка</a:t>
                      </a:r>
                      <a:r>
                        <a:rPr lang="ru-RU" sz="1400" baseline="0" dirty="0" smtClean="0"/>
                        <a:t> АИТП в домах 5-12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МП «Развитие жилищно-коммунального хозяйства», перекладка теплотрассы в пос. </a:t>
            </a:r>
            <a:r>
              <a:rPr lang="ru-RU" sz="2400" dirty="0" err="1" smtClean="0"/>
              <a:t>Жилгородок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1671734" y="1636026"/>
            <a:ext cx="5586216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МП «Развитие дорожного хозяйства, ремонт Константиновской и Загородной</a:t>
            </a:r>
            <a:endParaRPr lang="ru-RU" dirty="0"/>
          </a:p>
        </p:txBody>
      </p:sp>
      <p:pic>
        <p:nvPicPr>
          <p:cNvPr id="2050" name="Picture 2" descr="IMG-20210127-WA0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754078"/>
            <a:ext cx="3655219" cy="450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-20210127-WA000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1969353"/>
            <a:ext cx="3429024" cy="42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МП «Развитие дорожного хозяйства», ул. Зимняя, </a:t>
            </a:r>
            <a:endParaRPr lang="ru-RU" dirty="0"/>
          </a:p>
        </p:txBody>
      </p:sp>
      <p:pic>
        <p:nvPicPr>
          <p:cNvPr id="5" name="Содержимое 4" descr="Узигонты, Зимня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pic>
        <p:nvPicPr>
          <p:cNvPr id="6" name="Содержимое 5" descr="Узигонты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5" y="2057400"/>
            <a:ext cx="3657600" cy="3657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МП «Развитие дорожного хозяйства», ремонт дорог во Владимировке</a:t>
            </a:r>
            <a:endParaRPr lang="ru-RU" dirty="0"/>
          </a:p>
        </p:txBody>
      </p:sp>
      <p:pic>
        <p:nvPicPr>
          <p:cNvPr id="5" name="Содержимое 4" descr="Владимировка, Восточнй проезд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pic>
        <p:nvPicPr>
          <p:cNvPr id="6" name="Содержимое 5" descr="Владимировка, Александрийская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5" y="2057400"/>
            <a:ext cx="3657600" cy="3657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МП «Развитие дорожного хозяйства» ремонт ул. Камышовая, дорога от </a:t>
            </a:r>
            <a:r>
              <a:rPr lang="ru-RU" dirty="0" err="1" smtClean="0"/>
              <a:t>Жилгородка</a:t>
            </a:r>
            <a:r>
              <a:rPr lang="ru-RU" dirty="0" smtClean="0"/>
              <a:t>  до </a:t>
            </a:r>
            <a:r>
              <a:rPr lang="ru-RU" dirty="0" err="1" smtClean="0"/>
              <a:t>д.Узигонты</a:t>
            </a:r>
            <a:endParaRPr lang="ru-RU" dirty="0"/>
          </a:p>
        </p:txBody>
      </p:sp>
      <p:pic>
        <p:nvPicPr>
          <p:cNvPr id="5" name="Содержимое 4" descr="Санино, ул Камышова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3829048" cy="2857520"/>
          </a:xfrm>
        </p:spPr>
      </p:pic>
      <p:pic>
        <p:nvPicPr>
          <p:cNvPr id="6" name="Содержимое 5" descr="Жилгородок- Узигонты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5400000">
            <a:off x="4356904" y="2428070"/>
            <a:ext cx="3657600" cy="29162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- Демографическая обстановка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МП «Обеспечение безопасности жизнедеятельности», система оповещения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714488"/>
            <a:ext cx="30003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система оповещения 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МП «Обеспечение безопасности жизнедеятельности», расчистка пожарных водоемов (</a:t>
            </a:r>
            <a:r>
              <a:rPr lang="ru-RU" dirty="0" err="1" smtClean="0"/>
              <a:t>Низино</a:t>
            </a:r>
            <a:r>
              <a:rPr lang="ru-RU" dirty="0" smtClean="0"/>
              <a:t>, </a:t>
            </a:r>
            <a:r>
              <a:rPr lang="ru-RU" dirty="0" err="1" smtClean="0"/>
              <a:t>Марьино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обработка пруда в Марьин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Содержимое 5" descr="расчистка пож.пруда в Низино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МП «Обеспечение безопасности жизнедеятельности», расчистка пожарных водоемов (Владимировка, </a:t>
            </a:r>
            <a:r>
              <a:rPr lang="ru-RU" dirty="0" err="1" smtClean="0"/>
              <a:t>Узигонты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Обработка пруда в Узигонтах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Содержимое 5" descr="обработка пруда во Владимировке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МП «Формирование комфортной городской среды», площадка у д.№5 и 6.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59938" y="2666653"/>
            <a:ext cx="3252124" cy="2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площадка 5-6 (2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МП «Благоустройство территории», детская площадка Ольгино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178561" y="2393151"/>
            <a:ext cx="4286279" cy="32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Ольгино,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21160" y="2292342"/>
            <a:ext cx="4357716" cy="33448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МП «Благоустройство территории», площадки </a:t>
            </a:r>
            <a:r>
              <a:rPr lang="ru-RU" sz="2400" dirty="0" err="1" smtClean="0"/>
              <a:t>Владмировка</a:t>
            </a:r>
            <a:r>
              <a:rPr lang="ru-RU" sz="2400" dirty="0" smtClean="0"/>
              <a:t>, </a:t>
            </a:r>
            <a:r>
              <a:rPr lang="ru-RU" sz="2400" dirty="0" err="1" smtClean="0"/>
              <a:t>Узигонты</a:t>
            </a:r>
            <a:endParaRPr lang="ru-RU" sz="2400" dirty="0"/>
          </a:p>
        </p:txBody>
      </p:sp>
      <p:pic>
        <p:nvPicPr>
          <p:cNvPr id="7" name="Содержимое 6" descr="площадка Владимиров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3757642" cy="3929090"/>
          </a:xfrm>
        </p:spPr>
      </p:pic>
      <p:pic>
        <p:nvPicPr>
          <p:cNvPr id="8" name="Содержимое 7" descr="Узигонты, детская площадка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4" y="2214554"/>
            <a:ext cx="4016401" cy="400052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Уличное освещение, Санино</a:t>
            </a:r>
            <a:endParaRPr lang="ru-RU" dirty="0"/>
          </a:p>
        </p:txBody>
      </p:sp>
      <p:pic>
        <p:nvPicPr>
          <p:cNvPr id="7" name="Содержимое 6" descr="IMG-20210617-WA00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8" name="Содержимое 7" descr="IMG-20210617-WA001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волейбольной площадки в д. Владимировка</a:t>
            </a:r>
            <a:endParaRPr lang="ru-RU" dirty="0"/>
          </a:p>
        </p:txBody>
      </p:sp>
      <p:pic>
        <p:nvPicPr>
          <p:cNvPr id="7" name="Содержимое 6" descr="IMG_03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3829048" cy="3214710"/>
          </a:xfrm>
        </p:spPr>
      </p:pic>
      <p:pic>
        <p:nvPicPr>
          <p:cNvPr id="8" name="Содержимое 7" descr="IMG_041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5400000">
            <a:off x="4428342" y="2356632"/>
            <a:ext cx="3657600" cy="305913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для благоустройства территории между ул. Подгорная и МКД№9 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000240"/>
            <a:ext cx="3786214" cy="407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10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85926"/>
            <a:ext cx="2928959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для общественной территории в Сашино 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2928958" cy="400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785926"/>
            <a:ext cx="4000527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Уровень жизни и доходов населения.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в рамках программы «Энергосбережение и повышение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наружный ввод, Санин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514600"/>
            <a:ext cx="3657600" cy="2743200"/>
          </a:xfrm>
        </p:spPr>
      </p:pic>
      <p:pic>
        <p:nvPicPr>
          <p:cNvPr id="8" name="Содержимое 7" descr="котельная Санино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70375" y="2514600"/>
            <a:ext cx="3657600" cy="2743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 геотермального отопления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Использование геотермальной энергии</a:t>
            </a:r>
            <a:r>
              <a:rPr lang="ru-RU" dirty="0" smtClean="0"/>
              <a:t> становится все более важным в условиях роста цен на энергоносители во всем мире, тем более, что в этом случае также сокращаются выбросы CO2. Для современных геотермальных зондов при стандартной температуре и рабочем давлении срок их эксплуатации составляет не менее 50 лет. Использование теплового комфорта на основе теплового насоса требует только постоянный доступ к электричеству, что делает такое решение очень популярным. Такие системы не только экологически чистые и экономически выгодные, но и безопасны и эстетичны. Тепловые насосы не производят шум и дым, так что вам не нужно монтировать отводные трубы или беспокоиться о неприятных запахах. Следует также отметить, что </a:t>
            </a:r>
            <a:r>
              <a:rPr lang="ru-RU" u="sng" dirty="0" smtClean="0"/>
              <a:t>тепловой насос</a:t>
            </a:r>
            <a:r>
              <a:rPr lang="ru-RU" dirty="0" smtClean="0"/>
              <a:t>, как и обычное теплотехническое оборудование разного типа, требует периодических технических осмотров. Использование теплового насоса достаточно, чтобы нагреть все здание, - нет необходимости в дополнительной нагревательной технике.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Преимущества использования геотермальных систем: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безвредны для окружающей среды, не вызывают никакого загрязнения;</a:t>
            </a:r>
            <a:br>
              <a:rPr lang="ru-RU" dirty="0" smtClean="0"/>
            </a:br>
            <a:r>
              <a:rPr lang="ru-RU" dirty="0" smtClean="0"/>
              <a:t>• используют локальные геотермальные ресурсы, полученные в непосредственной близости от места использования;</a:t>
            </a:r>
            <a:endParaRPr lang="ru-RU" dirty="0"/>
          </a:p>
        </p:txBody>
      </p:sp>
      <p:pic>
        <p:nvPicPr>
          <p:cNvPr id="5" name="Содержимое 4" descr="x1429110548_benefit-drawback-using-geothermal.jpg.pagespeed.ic.94FEWiFCu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2480056"/>
            <a:ext cx="3657600" cy="28122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Доходы бюджета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Собственные доходы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бюджета на душу населения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Дер. Владимировка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29756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750"/>
                <a:gridCol w="13968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</a:t>
                      </a:r>
                      <a:r>
                        <a:rPr lang="ru-RU" baseline="0" dirty="0" smtClean="0"/>
                        <a:t> газопровода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дорог (ул. Алексеевская, Александрийская, Восточная,</a:t>
                      </a:r>
                      <a:r>
                        <a:rPr lang="ru-RU" baseline="0" dirty="0" smtClean="0"/>
                        <a:t> Западная)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выполнен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 волейбольной площадки (устройство</a:t>
                      </a:r>
                      <a:r>
                        <a:rPr lang="ru-RU" baseline="0" dirty="0" smtClean="0"/>
                        <a:t> основания)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 контейнерной площадки (ул. Гвардейская)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Замена оборудования на детской площадке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Ольгино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 газопровода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</a:t>
                      </a:r>
                      <a:r>
                        <a:rPr lang="ru-RU" baseline="0" dirty="0" smtClean="0"/>
                        <a:t> детской площадки (устройство основания, установка ограждения, установка игрового оборудования)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2266</TotalTime>
  <Words>535</Words>
  <PresentationFormat>Экран (4:3)</PresentationFormat>
  <Paragraphs>94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Итоги социально – экономического  развития территории Муниципального Образования Низинское сельское поселение муниципального образования  Ломоносовский район Ленинградской области за 12 месяцев 2021 года </vt:lpstr>
      <vt:lpstr>- Демографическая обстановка   </vt:lpstr>
      <vt:lpstr>Уровень жизни и доходов населения. </vt:lpstr>
      <vt:lpstr>Доходы бюджета   </vt:lpstr>
      <vt:lpstr>Собственные доходы бюджета</vt:lpstr>
      <vt:lpstr>Доходы бюджета на душу населения</vt:lpstr>
      <vt:lpstr>Расходы бюджета</vt:lpstr>
      <vt:lpstr>Дер. Владимировка</vt:lpstr>
      <vt:lpstr>Деревня Ольгино</vt:lpstr>
      <vt:lpstr>Деревня Марьино</vt:lpstr>
      <vt:lpstr>Деревня Санино</vt:lpstr>
      <vt:lpstr>Пос. Жилгородок</vt:lpstr>
      <vt:lpstr>Деревня Узигонты</vt:lpstr>
      <vt:lpstr>Дер. Низино</vt:lpstr>
      <vt:lpstr>МП «Развитие жилищно-коммунального хозяйства», перекладка теплотрассы в пос. Жилгородок </vt:lpstr>
      <vt:lpstr>МП «Развитие дорожного хозяйства, ремонт Константиновской и Загородной</vt:lpstr>
      <vt:lpstr>МП «Развитие дорожного хозяйства», ул. Зимняя, </vt:lpstr>
      <vt:lpstr>МП «Развитие дорожного хозяйства», ремонт дорог во Владимировке</vt:lpstr>
      <vt:lpstr>МП «Развитие дорожного хозяйства» ремонт ул. Камышовая, дорога от Жилгородка  до д.Узигонты</vt:lpstr>
      <vt:lpstr>МП «Обеспечение безопасности жизнедеятельности», система оповещения</vt:lpstr>
      <vt:lpstr>МП «Обеспечение безопасности жизнедеятельности», расчистка пожарных водоемов (Низино, Марьино)</vt:lpstr>
      <vt:lpstr>МП «Обеспечение безопасности жизнедеятельности», расчистка пожарных водоемов (Владимировка, Узигонты)</vt:lpstr>
      <vt:lpstr>МП «Формирование комфортной городской среды», площадка у д.№5 и 6.</vt:lpstr>
      <vt:lpstr>МП «Благоустройство территории», детская площадка Ольгино</vt:lpstr>
      <vt:lpstr>МП «Благоустройство территории», площадки Владмировка, Узигонты</vt:lpstr>
      <vt:lpstr>Уличное освещение, Санино</vt:lpstr>
      <vt:lpstr>Устройство волейбольной площадки в д. Владимировка</vt:lpstr>
      <vt:lpstr>Оборудование для благоустройства территории между ул. Подгорная и МКД№9 </vt:lpstr>
      <vt:lpstr>Оборудование для общественной территории в Сашино </vt:lpstr>
      <vt:lpstr>Мероприятия в рамках программы «Энергосбережение и повышение энергоэффективности»</vt:lpstr>
      <vt:lpstr>Основные характеристики геотермального отопления</vt:lpstr>
      <vt:lpstr>Благодарим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социально – экономического  развития территории Муниципального Образования Низинское сельское поселение муниципального образования  Ломоносовский район Ленинградской области за 12 месяцев 2019 года </dc:title>
  <dc:creator>Клухина</dc:creator>
  <cp:lastModifiedBy>Пользователь Windows</cp:lastModifiedBy>
  <cp:revision>209</cp:revision>
  <dcterms:created xsi:type="dcterms:W3CDTF">2020-02-17T07:36:57Z</dcterms:created>
  <dcterms:modified xsi:type="dcterms:W3CDTF">2022-02-09T06:45:41Z</dcterms:modified>
</cp:coreProperties>
</file>