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sldIdLst>
    <p:sldId id="256" r:id="rId2"/>
    <p:sldId id="257" r:id="rId3"/>
    <p:sldId id="258" r:id="rId4"/>
    <p:sldId id="293" r:id="rId5"/>
    <p:sldId id="259" r:id="rId6"/>
    <p:sldId id="260" r:id="rId7"/>
    <p:sldId id="261" r:id="rId8"/>
    <p:sldId id="290" r:id="rId9"/>
    <p:sldId id="291" r:id="rId10"/>
    <p:sldId id="262" r:id="rId11"/>
    <p:sldId id="263" r:id="rId12"/>
    <p:sldId id="294" r:id="rId13"/>
    <p:sldId id="295" r:id="rId14"/>
    <p:sldId id="282" r:id="rId15"/>
    <p:sldId id="264" r:id="rId16"/>
    <p:sldId id="283" r:id="rId17"/>
    <p:sldId id="284" r:id="rId18"/>
    <p:sldId id="285" r:id="rId19"/>
    <p:sldId id="265" r:id="rId20"/>
    <p:sldId id="266" r:id="rId21"/>
    <p:sldId id="267" r:id="rId22"/>
    <p:sldId id="296" r:id="rId23"/>
    <p:sldId id="297" r:id="rId24"/>
    <p:sldId id="268" r:id="rId25"/>
    <p:sldId id="269" r:id="rId26"/>
    <p:sldId id="270" r:id="rId27"/>
    <p:sldId id="298" r:id="rId28"/>
    <p:sldId id="271" r:id="rId29"/>
    <p:sldId id="273" r:id="rId30"/>
    <p:sldId id="274" r:id="rId31"/>
    <p:sldId id="287" r:id="rId32"/>
    <p:sldId id="286" r:id="rId33"/>
    <p:sldId id="275" r:id="rId34"/>
    <p:sldId id="292" r:id="rId35"/>
    <p:sldId id="276" r:id="rId36"/>
    <p:sldId id="277" r:id="rId37"/>
    <p:sldId id="278" r:id="rId38"/>
    <p:sldId id="279" r:id="rId39"/>
    <p:sldId id="280" r:id="rId40"/>
    <p:sldId id="281" r:id="rId41"/>
    <p:sldId id="288" r:id="rId42"/>
    <p:sldId id="289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78" d="100"/>
          <a:sy n="78" d="100"/>
        </p:scale>
        <p:origin x="-108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EEF95-1D41-44B5-AAF3-73FF6A21AC33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0C22D-707E-49BE-90C7-E9047CD8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0C22D-707E-49BE-90C7-E9047CD870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0C22D-707E-49BE-90C7-E9047CD870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zino.info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815290" cy="39290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 бюджета МО </a:t>
            </a:r>
            <a:r>
              <a:rPr lang="ru-RU" dirty="0" err="1"/>
              <a:t>Низинское</a:t>
            </a:r>
            <a:r>
              <a:rPr lang="ru-RU" dirty="0"/>
              <a:t> сельское поселение на </a:t>
            </a:r>
            <a:r>
              <a:rPr lang="ru-RU" dirty="0" smtClean="0"/>
              <a:t>2024 </a:t>
            </a:r>
            <a:r>
              <a:rPr lang="ru-RU" dirty="0"/>
              <a:t>и плановый период </a:t>
            </a:r>
            <a:r>
              <a:rPr lang="ru-RU" dirty="0" smtClean="0"/>
              <a:t>2025 </a:t>
            </a:r>
            <a:r>
              <a:rPr lang="ru-RU" dirty="0"/>
              <a:t>и </a:t>
            </a:r>
            <a:r>
              <a:rPr lang="ru-RU" dirty="0" smtClean="0"/>
              <a:t>2026 </a:t>
            </a:r>
            <a:r>
              <a:rPr lang="ru-RU" dirty="0"/>
              <a:t>гг.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40537"/>
            <a:ext cx="760231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0418" cy="1416790"/>
          </a:xfrm>
        </p:spPr>
        <p:txBody>
          <a:bodyPr/>
          <a:lstStyle/>
          <a:p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«Обеспечение безопасности жизнедеятельности и пожарной безопасности»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176422" cy="1080120"/>
          </a:xfrm>
        </p:spPr>
        <p:txBody>
          <a:bodyPr/>
          <a:lstStyle/>
          <a:p>
            <a:pPr algn="r"/>
            <a:r>
              <a:rPr lang="ru-RU" dirty="0"/>
              <a:t>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8254982"/>
              </p:ext>
            </p:extLst>
          </p:nvPr>
        </p:nvGraphicFramePr>
        <p:xfrm>
          <a:off x="539552" y="1844824"/>
          <a:ext cx="8104415" cy="479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4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69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590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Мероприятия: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9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334">
                <a:tc>
                  <a:txBody>
                    <a:bodyPr/>
                    <a:lstStyle/>
                    <a:p>
                      <a:r>
                        <a:rPr lang="ru-RU" sz="1600" dirty="0"/>
                        <a:t>Профилактика</a:t>
                      </a:r>
                      <a:r>
                        <a:rPr lang="ru-RU" sz="1600" baseline="0" dirty="0"/>
                        <a:t> терроризма и экстремизма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5909">
                <a:tc>
                  <a:txBody>
                    <a:bodyPr/>
                    <a:lstStyle/>
                    <a:p>
                      <a:r>
                        <a:rPr lang="ru-RU" sz="1600" dirty="0"/>
                        <a:t>Создание системы оповещения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ru-RU" sz="1600" baseline="0" dirty="0" smtClean="0"/>
                        <a:t> 102,0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 </a:t>
                      </a:r>
                      <a:r>
                        <a:rPr lang="ru-RU" sz="1600" dirty="0" smtClean="0"/>
                        <a:t>104,9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 </a:t>
                      </a:r>
                      <a:r>
                        <a:rPr lang="ru-RU" sz="1600" dirty="0" smtClean="0"/>
                        <a:t>107,9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4211">
                <a:tc>
                  <a:txBody>
                    <a:bodyPr/>
                    <a:lstStyle/>
                    <a:p>
                      <a:r>
                        <a:rPr lang="ru-RU" sz="1600" dirty="0"/>
                        <a:t>Мероприятия  по проверке и ремонту</a:t>
                      </a:r>
                      <a:r>
                        <a:rPr lang="ru-RU" sz="1600" baseline="0" dirty="0"/>
                        <a:t> пожарных гидрантов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dirty="0"/>
                        <a:t>Функционирование</a:t>
                      </a:r>
                      <a:r>
                        <a:rPr lang="ru-RU" sz="1600" baseline="0" dirty="0"/>
                        <a:t> ЕДДС+ авар.-</a:t>
                      </a:r>
                      <a:r>
                        <a:rPr lang="ru-RU" sz="1600" baseline="0" dirty="0" err="1"/>
                        <a:t>спасат</a:t>
                      </a:r>
                      <a:r>
                        <a:rPr lang="ru-RU" sz="1600" baseline="0" dirty="0"/>
                        <a:t>.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 </a:t>
                      </a:r>
                      <a:r>
                        <a:rPr lang="ru-RU" sz="1600" dirty="0" smtClean="0"/>
                        <a:t>144,4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 </a:t>
                      </a:r>
                      <a:r>
                        <a:rPr lang="ru-RU" sz="1600" dirty="0" smtClean="0"/>
                        <a:t>190,2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1238,1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909">
                <a:tc>
                  <a:txBody>
                    <a:bodyPr/>
                    <a:lstStyle/>
                    <a:p>
                      <a:r>
                        <a:rPr lang="ru-RU" sz="1600" dirty="0"/>
                        <a:t>Мероприятия в области 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216,0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7885818"/>
                  </a:ext>
                </a:extLst>
              </a:tr>
              <a:tr h="786912">
                <a:tc>
                  <a:txBody>
                    <a:bodyPr/>
                    <a:lstStyle/>
                    <a:p>
                      <a:r>
                        <a:rPr lang="ru-RU" sz="1600" dirty="0"/>
                        <a:t>Содержание  источников противопожарного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990,0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1029,6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 </a:t>
                      </a:r>
                      <a:r>
                        <a:rPr lang="ru-RU" sz="1600" dirty="0" smtClean="0"/>
                        <a:t>070,8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909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по программе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 </a:t>
                      </a:r>
                      <a:r>
                        <a:rPr lang="ru-RU" sz="1600" b="1" dirty="0" smtClean="0"/>
                        <a:t>488,4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 </a:t>
                      </a:r>
                      <a:r>
                        <a:rPr lang="ru-RU" sz="1600" b="1" dirty="0" smtClean="0"/>
                        <a:t>584,7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 </a:t>
                      </a:r>
                      <a:r>
                        <a:rPr lang="ru-RU" sz="1600" b="1" dirty="0" smtClean="0"/>
                        <a:t>684,8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143008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«Развитие дорожного хозяйства»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441904"/>
              </p:ext>
            </p:extLst>
          </p:nvPr>
        </p:nvGraphicFramePr>
        <p:xfrm>
          <a:off x="428596" y="1857364"/>
          <a:ext cx="7929618" cy="503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5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33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9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802">
                <a:tc>
                  <a:txBody>
                    <a:bodyPr/>
                    <a:lstStyle/>
                    <a:p>
                      <a:r>
                        <a:rPr lang="ru-RU" dirty="0"/>
                        <a:t>Изготовление технических и кадастровых</a:t>
                      </a:r>
                      <a:r>
                        <a:rPr lang="ru-RU" baseline="0" dirty="0"/>
                        <a:t> паспортов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64">
                <a:tc>
                  <a:txBody>
                    <a:bodyPr/>
                    <a:lstStyle/>
                    <a:p>
                      <a:r>
                        <a:rPr lang="ru-RU" dirty="0"/>
                        <a:t>Содержание</a:t>
                      </a:r>
                      <a:r>
                        <a:rPr lang="ru-RU" baseline="0" dirty="0"/>
                        <a:t> дорог в осенне-зимний и весенне-летний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7 555,0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7  857,0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8 171,1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8716">
                <a:tc>
                  <a:txBody>
                    <a:bodyPr/>
                    <a:lstStyle/>
                    <a:p>
                      <a:r>
                        <a:rPr lang="ru-RU" dirty="0"/>
                        <a:t>Ремонт дорог </a:t>
                      </a:r>
                      <a:r>
                        <a:rPr lang="ru-RU" dirty="0" smtClean="0"/>
                        <a:t>(дорога</a:t>
                      </a:r>
                      <a:r>
                        <a:rPr lang="ru-RU" baseline="0" dirty="0" smtClean="0"/>
                        <a:t> на Троицкую гору (асфальтирование), проезд от д.2 до д.41 в д. Санино, ул. Солнечная, участок ул.Константиновская с разворотной площадкой 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10 339,2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r>
                        <a:rPr lang="ru-RU" baseline="0" dirty="0" smtClean="0"/>
                        <a:t> 120,0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14 340,0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5492">
                <a:tc>
                  <a:txBody>
                    <a:bodyPr/>
                    <a:lstStyle/>
                    <a:p>
                      <a:r>
                        <a:rPr lang="ru-RU" dirty="0"/>
                        <a:t>Разработка ПОД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r>
                        <a:rPr lang="ru-RU" dirty="0"/>
                        <a:t>Установка средств ОДД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1 406,1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b="1" baseline="0" dirty="0"/>
                        <a:t>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19349,2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23 533,0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24 125,4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143008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«Развитие дорожного хозяйства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»</a:t>
            </a:r>
            <a:b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Мероприятия по ремонту дорог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441904"/>
              </p:ext>
            </p:extLst>
          </p:nvPr>
        </p:nvGraphicFramePr>
        <p:xfrm>
          <a:off x="571472" y="1822048"/>
          <a:ext cx="7786742" cy="460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7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870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Стоимость,  тыс.руб.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802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 дороги на Троицкую гору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4 480,66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64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</a:t>
                      </a:r>
                      <a:r>
                        <a:rPr lang="ru-RU" baseline="0" dirty="0" smtClean="0"/>
                        <a:t> ул. Солнечная в </a:t>
                      </a:r>
                      <a:r>
                        <a:rPr lang="ru-RU" baseline="0" dirty="0" err="1" smtClean="0"/>
                        <a:t>д.Низино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1 074,92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3918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</a:t>
                      </a:r>
                      <a:r>
                        <a:rPr lang="ru-RU" baseline="0" dirty="0" smtClean="0"/>
                        <a:t> проезда от д.2 до д.41 в д. Санино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1 666,81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5492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</a:t>
                      </a:r>
                      <a:r>
                        <a:rPr lang="ru-RU" baseline="0" dirty="0" smtClean="0"/>
                        <a:t> участка ул. Константиновская с разворотным кольцом в </a:t>
                      </a:r>
                      <a:r>
                        <a:rPr lang="ru-RU" baseline="0" dirty="0" err="1" smtClean="0"/>
                        <a:t>д.Узигонты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1 027,140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</a:t>
                      </a:r>
                      <a:r>
                        <a:rPr lang="ru-RU" baseline="0" dirty="0" smtClean="0"/>
                        <a:t>  участка ул. Алексеевская от съезда с КАД до ул. Березовая (Владимировка)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868</a:t>
                      </a:r>
                      <a:r>
                        <a:rPr lang="ru-RU" baseline="0" dirty="0" smtClean="0"/>
                        <a:t> 405,2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b="1" baseline="0" dirty="0"/>
                        <a:t> по </a:t>
                      </a:r>
                      <a:r>
                        <a:rPr lang="ru-RU" b="1" baseline="0" dirty="0" smtClean="0"/>
                        <a:t>мероприятию: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10 339,2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143008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«Развитие дорожного хозяйства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»</a:t>
            </a:r>
            <a:b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Мероприятия по содержанию дорог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441904"/>
              </p:ext>
            </p:extLst>
          </p:nvPr>
        </p:nvGraphicFramePr>
        <p:xfrm>
          <a:off x="571472" y="2357430"/>
          <a:ext cx="7786742" cy="3015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7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870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Стоимость,  тыс.руб.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80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 техники (снегоуборочная техника  поливомоечная</a:t>
                      </a:r>
                      <a:r>
                        <a:rPr lang="ru-RU" baseline="0" dirty="0" smtClean="0"/>
                        <a:t> машина, грузовая техника)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4 500,0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64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грейдера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5492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Закупка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пескосоляной</a:t>
                      </a:r>
                      <a:r>
                        <a:rPr lang="ru-RU" baseline="0" dirty="0" smtClean="0"/>
                        <a:t> смеси на зимний период, сыпучих материалов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2 300,0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b="1" baseline="0" dirty="0"/>
                        <a:t> по </a:t>
                      </a:r>
                      <a:r>
                        <a:rPr lang="ru-RU" b="1" baseline="0" dirty="0" smtClean="0"/>
                        <a:t>мероприятию: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7 555,0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71340"/>
            <a:ext cx="7772400" cy="1171710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«Формирование законопослушного поведения участников дорожного движения в МО </a:t>
            </a:r>
            <a:r>
              <a:rPr lang="ru-RU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Низинское</a:t>
            </a:r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сельское поселение»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1643349"/>
              </p:ext>
            </p:extLst>
          </p:nvPr>
        </p:nvGraphicFramePr>
        <p:xfrm>
          <a:off x="467544" y="1857364"/>
          <a:ext cx="7890670" cy="346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5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33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9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802">
                <a:tc>
                  <a:txBody>
                    <a:bodyPr/>
                    <a:lstStyle/>
                    <a:p>
                      <a:r>
                        <a:rPr lang="ru-RU" dirty="0"/>
                        <a:t>Организация тематических  мероприятий (спортивных и культурных) по формированию стереотипа законопослушного поведения, негативного отношения к нарушениям ПДД и профилактики детского дорожно-транспортного травматизма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  <a:r>
                        <a:rPr lang="ru-RU" b="1" baseline="0" dirty="0"/>
                        <a:t>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520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772400" cy="1183570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Муниципальная программа «Благоустройство территории»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8083405"/>
              </p:ext>
            </p:extLst>
          </p:nvPr>
        </p:nvGraphicFramePr>
        <p:xfrm>
          <a:off x="467544" y="1857364"/>
          <a:ext cx="8247860" cy="4015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2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8628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2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Наружное</a:t>
                      </a:r>
                      <a:r>
                        <a:rPr lang="ru-RU" sz="1600" baseline="0" dirty="0"/>
                        <a:t> освещение (строительство линий освещения, расходы на оплату э/энергии)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11 581,0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6 670,2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7 294,7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Содержание мест захоронения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154,0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104,2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104,3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Ликвидация несанкционированных свалок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468,0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486,0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Обустройство зон отдыха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8 170,0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528,8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538,0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Санитарно-эпидемиологическое содержание</a:t>
                      </a:r>
                      <a:r>
                        <a:rPr lang="ru-RU" sz="1600" baseline="0" dirty="0"/>
                        <a:t> территории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</a:t>
                      </a:r>
                      <a:r>
                        <a:rPr lang="ru-RU" sz="1600" baseline="0" dirty="0" smtClean="0"/>
                        <a:t> 128,9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 </a:t>
                      </a:r>
                      <a:r>
                        <a:rPr lang="ru-RU" sz="1600" dirty="0" smtClean="0"/>
                        <a:t>457,3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 </a:t>
                      </a:r>
                      <a:r>
                        <a:rPr lang="ru-RU" sz="1600" dirty="0" smtClean="0"/>
                        <a:t>954,8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 по созданию ТКО (реконструкция</a:t>
                      </a:r>
                      <a:r>
                        <a:rPr lang="ru-RU" sz="1600" baseline="0" dirty="0" smtClean="0"/>
                        <a:t> площадки в д. Владимировка в 2024 г.)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150,0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33 303,9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20 378,5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21 528,5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91876" cy="336670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Расшифровка к мероприятиям по благоустройству</a:t>
            </a:r>
            <a:b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Наружное освещение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7806419"/>
              </p:ext>
            </p:extLst>
          </p:nvPr>
        </p:nvGraphicFramePr>
        <p:xfrm>
          <a:off x="428596" y="1052736"/>
          <a:ext cx="8286809" cy="487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3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4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01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84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733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4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360">
                <a:tc>
                  <a:txBody>
                    <a:bodyPr/>
                    <a:lstStyle/>
                    <a:p>
                      <a:r>
                        <a:rPr lang="ru-RU" sz="1600" dirty="0"/>
                        <a:t>Оплата за электроэнергию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5 420,0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 </a:t>
                      </a:r>
                      <a:r>
                        <a:rPr lang="ru-RU" sz="1600" dirty="0" smtClean="0"/>
                        <a:t>962,0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6 558,2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584">
                <a:tc>
                  <a:txBody>
                    <a:bodyPr/>
                    <a:lstStyle/>
                    <a:p>
                      <a:r>
                        <a:rPr lang="ru-RU" sz="1600" dirty="0"/>
                        <a:t>Ремонт  линий уличного </a:t>
                      </a:r>
                      <a:r>
                        <a:rPr lang="ru-RU" sz="1600" dirty="0" smtClean="0"/>
                        <a:t>освещения (реконструкция</a:t>
                      </a:r>
                      <a:r>
                        <a:rPr lang="ru-RU" sz="1600" baseline="0" dirty="0" smtClean="0"/>
                        <a:t> линии по ул. Центральная в </a:t>
                      </a:r>
                      <a:r>
                        <a:rPr lang="ru-RU" sz="1600" baseline="0" dirty="0" err="1" smtClean="0"/>
                        <a:t>Низино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584">
                <a:tc>
                  <a:txBody>
                    <a:bodyPr/>
                    <a:lstStyle/>
                    <a:p>
                      <a:r>
                        <a:rPr lang="ru-RU" sz="1600" dirty="0"/>
                        <a:t>з/плата электрика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280,95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292,19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303,88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992">
                <a:tc>
                  <a:txBody>
                    <a:bodyPr/>
                    <a:lstStyle/>
                    <a:p>
                      <a:r>
                        <a:rPr lang="ru-RU" sz="1600" dirty="0"/>
                        <a:t>Получение ТУ на присоединение </a:t>
                      </a:r>
                      <a:r>
                        <a:rPr lang="ru-RU" sz="1600" dirty="0" err="1"/>
                        <a:t>энергопринимающих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smtClean="0"/>
                        <a:t>устройств в д. Ольгино,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Марьино</a:t>
                      </a:r>
                      <a:r>
                        <a:rPr lang="ru-RU" sz="1600" baseline="0" dirty="0" smtClean="0"/>
                        <a:t>, </a:t>
                      </a:r>
                      <a:r>
                        <a:rPr lang="ru-RU" sz="1600" baseline="0" dirty="0" err="1" smtClean="0"/>
                        <a:t>Князево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4992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Поключение</a:t>
                      </a:r>
                      <a:r>
                        <a:rPr lang="ru-RU" sz="1600" dirty="0" smtClean="0"/>
                        <a:t> камер видеонаблюдения</a:t>
                      </a:r>
                      <a:r>
                        <a:rPr lang="ru-RU" sz="1600" baseline="0" dirty="0" smtClean="0"/>
                        <a:t>  к электросетям (</a:t>
                      </a:r>
                      <a:r>
                        <a:rPr lang="ru-RU" sz="1600" baseline="0" dirty="0" err="1" smtClean="0"/>
                        <a:t>Марьино</a:t>
                      </a:r>
                      <a:r>
                        <a:rPr lang="ru-RU" sz="1600" baseline="0" dirty="0" smtClean="0"/>
                        <a:t>, Ольгино, </a:t>
                      </a:r>
                      <a:r>
                        <a:rPr lang="ru-RU" sz="1600" baseline="0" dirty="0" err="1" smtClean="0"/>
                        <a:t>Князево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698967">
                <a:tc>
                  <a:txBody>
                    <a:bodyPr/>
                    <a:lstStyle/>
                    <a:p>
                      <a:r>
                        <a:rPr lang="ru-RU" sz="1600" dirty="0"/>
                        <a:t>Увеличение стоимости материальных запасов (светильники и прочие электротовары)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415,8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584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по мероприятию: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</a:t>
                      </a:r>
                      <a:r>
                        <a:rPr lang="ru-RU" sz="1600" b="1" baseline="0" dirty="0" smtClean="0"/>
                        <a:t> 580,95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6 670,19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7 294,7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0122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91876" cy="336670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Расшифровка к мероприятиям по благоустройству</a:t>
            </a:r>
            <a:b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Обустройство зон массового отдыха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4601823"/>
              </p:ext>
            </p:extLst>
          </p:nvPr>
        </p:nvGraphicFramePr>
        <p:xfrm>
          <a:off x="428596" y="1052736"/>
          <a:ext cx="8286809" cy="523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3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4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01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84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733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4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360">
                <a:tc>
                  <a:txBody>
                    <a:bodyPr/>
                    <a:lstStyle/>
                    <a:p>
                      <a:r>
                        <a:rPr lang="ru-RU" sz="1600" dirty="0"/>
                        <a:t>Содержание имущества (ремонт ограждений, уход за зелеными насаждениями)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5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Ремонт</a:t>
                      </a:r>
                      <a:r>
                        <a:rPr lang="ru-RU" sz="1600" baseline="0" dirty="0" smtClean="0"/>
                        <a:t> оборудования на площадках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992">
                <a:tc>
                  <a:txBody>
                    <a:bodyPr/>
                    <a:lstStyle/>
                    <a:p>
                      <a:r>
                        <a:rPr lang="ru-RU" sz="1600" dirty="0"/>
                        <a:t>Увеличение стоимости основных средств </a:t>
                      </a:r>
                      <a:r>
                        <a:rPr lang="ru-RU" sz="1600" dirty="0" smtClean="0"/>
                        <a:t>(замена</a:t>
                      </a:r>
                      <a:r>
                        <a:rPr lang="ru-RU" sz="1600" baseline="0" dirty="0" smtClean="0"/>
                        <a:t> оборудования на площадке у ДК и покупка беседки для площадки в </a:t>
                      </a:r>
                      <a:r>
                        <a:rPr lang="ru-RU" sz="1600" baseline="0" dirty="0" err="1" smtClean="0"/>
                        <a:t>Узигонтах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49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Устройство резинового покрытия</a:t>
                      </a:r>
                      <a:r>
                        <a:rPr lang="ru-RU" sz="1600" baseline="0" dirty="0" smtClean="0"/>
                        <a:t> на детской площадке в </a:t>
                      </a:r>
                      <a:r>
                        <a:rPr lang="ru-RU" sz="1600" baseline="0" dirty="0" err="1" smtClean="0"/>
                        <a:t>д.Узигонты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1 000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2919721"/>
                  </a:ext>
                </a:extLst>
              </a:tr>
              <a:tr h="5449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Устройство основания для спортивной</a:t>
                      </a:r>
                      <a:r>
                        <a:rPr lang="ru-RU" sz="1600" baseline="0" dirty="0" smtClean="0"/>
                        <a:t> площадки в </a:t>
                      </a:r>
                      <a:r>
                        <a:rPr lang="ru-RU" sz="1600" baseline="0" dirty="0" err="1" smtClean="0"/>
                        <a:t>д.Узигонты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698967">
                <a:tc>
                  <a:txBody>
                    <a:bodyPr/>
                    <a:lstStyle/>
                    <a:p>
                      <a:r>
                        <a:rPr lang="ru-RU" sz="1600" dirty="0"/>
                        <a:t>Увеличение стоимости материальных запасов однократного применения  (грунт и инвентарь на субботники)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227,95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584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по мероприятию: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8170,0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528,0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537,95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3134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91876" cy="336670"/>
          </a:xfrm>
        </p:spPr>
        <p:txBody>
          <a:bodyPr/>
          <a:lstStyle/>
          <a:p>
            <a:r>
              <a:rPr lang="ru-RU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Расшифровка к мероприятиям по благоустройству</a:t>
            </a:r>
            <a:br>
              <a:rPr lang="ru-RU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Санитарное содержание территории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7185485"/>
              </p:ext>
            </p:extLst>
          </p:nvPr>
        </p:nvGraphicFramePr>
        <p:xfrm>
          <a:off x="323530" y="1052736"/>
          <a:ext cx="8496941" cy="557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1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5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7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30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733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7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360">
                <a:tc>
                  <a:txBody>
                    <a:bodyPr/>
                    <a:lstStyle/>
                    <a:p>
                      <a:r>
                        <a:rPr lang="ru-RU" sz="1400" dirty="0"/>
                        <a:t>з/плата тракториста и водителя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1 </a:t>
                      </a:r>
                      <a:r>
                        <a:rPr lang="ru-RU" sz="1400" dirty="0" smtClean="0"/>
                        <a:t>485,6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1 549,2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1 610,1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584">
                <a:tc>
                  <a:txBody>
                    <a:bodyPr/>
                    <a:lstStyle/>
                    <a:p>
                      <a:r>
                        <a:rPr lang="ru-RU" sz="1400" dirty="0"/>
                        <a:t>Расходы на обслуживание трактора (ремонт, ТО страховка, ГСМ.)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</a:t>
                      </a:r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1248,0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1279,9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r>
                        <a:rPr lang="ru-RU" sz="1400" dirty="0"/>
                        <a:t>Уборка контейнерных площадок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536,6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558,1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/>
                        <a:t>Уборка </a:t>
                      </a:r>
                      <a:r>
                        <a:rPr lang="ru-RU" sz="1400" dirty="0" smtClean="0"/>
                        <a:t>территорий населенных пунктов,</a:t>
                      </a:r>
                      <a:r>
                        <a:rPr lang="ru-RU" sz="1400" baseline="0" dirty="0" smtClean="0"/>
                        <a:t> включая детские площадки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4 000,0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4 160,0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4 326,0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291972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/>
                        <a:t>Опиловка деревьев, снос деревьев-угроз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540,8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9396633"/>
                  </a:ext>
                </a:extLst>
              </a:tr>
              <a:tr h="378192">
                <a:tc>
                  <a:txBody>
                    <a:bodyPr/>
                    <a:lstStyle/>
                    <a:p>
                      <a:r>
                        <a:rPr lang="ru-RU" sz="1400" dirty="0"/>
                        <a:t>Покос травы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</a:t>
                      </a:r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</a:t>
                      </a:r>
                      <a:r>
                        <a:rPr lang="ru-RU" sz="1400" dirty="0" smtClean="0"/>
                        <a:t>560,0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</a:t>
                      </a:r>
                      <a:r>
                        <a:rPr lang="ru-RU" sz="1400" dirty="0" smtClean="0"/>
                        <a:t>622,4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192">
                <a:tc>
                  <a:txBody>
                    <a:bodyPr/>
                    <a:lstStyle/>
                    <a:p>
                      <a:r>
                        <a:rPr lang="ru-RU" sz="1400" dirty="0"/>
                        <a:t>Очистка канав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173,1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4446072"/>
                  </a:ext>
                </a:extLst>
              </a:tr>
              <a:tr h="378192">
                <a:tc>
                  <a:txBody>
                    <a:bodyPr/>
                    <a:lstStyle/>
                    <a:p>
                      <a:r>
                        <a:rPr lang="ru-RU" sz="1400" dirty="0"/>
                        <a:t>Прочие расходы (з/плата специалиста по благоустройству, поверка тех.средств, затраты на субботники, </a:t>
                      </a:r>
                      <a:r>
                        <a:rPr lang="ru-RU" sz="1400" baseline="0" dirty="0" smtClean="0"/>
                        <a:t> уборка листвы , ремонт сливных лотков  у </a:t>
                      </a:r>
                      <a:r>
                        <a:rPr lang="ru-RU" sz="1400" baseline="0" dirty="0" err="1" smtClean="0"/>
                        <a:t>д</a:t>
                      </a:r>
                      <a:r>
                        <a:rPr lang="ru-RU" sz="1400" baseline="0" dirty="0" smtClean="0"/>
                        <a:t>/сада, </a:t>
                      </a:r>
                      <a:r>
                        <a:rPr lang="ru-RU" sz="1400" dirty="0" err="1" smtClean="0"/>
                        <a:t>акарицидная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/>
                        <a:t>обработка, дератизация, 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 </a:t>
                      </a:r>
                      <a:r>
                        <a:rPr lang="ru-RU" sz="1400" dirty="0" smtClean="0"/>
                        <a:t>552,3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 </a:t>
                      </a:r>
                      <a:r>
                        <a:rPr lang="ru-RU" sz="1400" dirty="0" smtClean="0"/>
                        <a:t>493,5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 </a:t>
                      </a:r>
                      <a:r>
                        <a:rPr lang="ru-RU" sz="1400" dirty="0" smtClean="0"/>
                        <a:t>611,9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6421060"/>
                  </a:ext>
                </a:extLst>
              </a:tr>
              <a:tr h="378192">
                <a:tc>
                  <a:txBody>
                    <a:bodyPr/>
                    <a:lstStyle/>
                    <a:p>
                      <a:r>
                        <a:rPr lang="ru-RU" sz="1400" dirty="0"/>
                        <a:t>Ликвидация борщевика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232,5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467292"/>
                  </a:ext>
                </a:extLst>
              </a:tr>
              <a:tr h="447584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по мероприятию: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12 128,9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12 </a:t>
                      </a:r>
                      <a:r>
                        <a:rPr lang="ru-RU" sz="1600" b="1" dirty="0" smtClean="0"/>
                        <a:t>457,3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12 </a:t>
                      </a:r>
                      <a:r>
                        <a:rPr lang="ru-RU" sz="1600" b="1" dirty="0" smtClean="0"/>
                        <a:t>954,8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312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Муниципальная программа «Развитие  части территории»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6644635"/>
              </p:ext>
            </p:extLst>
          </p:nvPr>
        </p:nvGraphicFramePr>
        <p:xfrm>
          <a:off x="500034" y="2214554"/>
          <a:ext cx="785818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  <a:r>
                        <a:rPr lang="ru-RU" baseline="0" dirty="0"/>
                        <a:t> на реализацию 147-ОЗ (на </a:t>
                      </a:r>
                      <a:r>
                        <a:rPr lang="ru-RU" baseline="0" dirty="0" smtClean="0"/>
                        <a:t>2024 </a:t>
                      </a:r>
                      <a:r>
                        <a:rPr lang="ru-RU" baseline="0" dirty="0"/>
                        <a:t>год – установка видеокамер в д. </a:t>
                      </a:r>
                      <a:r>
                        <a:rPr lang="ru-RU" baseline="0" dirty="0" err="1" smtClean="0"/>
                        <a:t>Марьино</a:t>
                      </a:r>
                      <a:r>
                        <a:rPr lang="ru-RU" baseline="0" dirty="0" smtClean="0"/>
                        <a:t>, Ольгино, </a:t>
                      </a:r>
                      <a:r>
                        <a:rPr lang="ru-RU" baseline="0" dirty="0" err="1" smtClean="0"/>
                        <a:t>Князево</a:t>
                      </a:r>
                      <a:r>
                        <a:rPr lang="ru-RU" baseline="0" dirty="0" smtClean="0"/>
                        <a:t> и пос. </a:t>
                      </a:r>
                      <a:r>
                        <a:rPr lang="ru-RU" baseline="0" dirty="0" err="1" smtClean="0"/>
                        <a:t>Жилгородок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  <a:r>
                        <a:rPr lang="ru-RU" baseline="0" dirty="0"/>
                        <a:t> на реализацию 3-ОЗ (на </a:t>
                      </a:r>
                      <a:r>
                        <a:rPr lang="ru-RU" baseline="0" dirty="0" smtClean="0"/>
                        <a:t>2024 </a:t>
                      </a:r>
                      <a:r>
                        <a:rPr lang="ru-RU" baseline="0" dirty="0"/>
                        <a:t>год – обустройство парковки на </a:t>
                      </a:r>
                      <a:r>
                        <a:rPr lang="ru-RU" baseline="0" dirty="0" smtClean="0"/>
                        <a:t>в </a:t>
                      </a:r>
                      <a:r>
                        <a:rPr lang="ru-RU" baseline="0" dirty="0"/>
                        <a:t>дер. </a:t>
                      </a:r>
                      <a:r>
                        <a:rPr lang="ru-RU" baseline="0" dirty="0" err="1" smtClean="0"/>
                        <a:t>Низино</a:t>
                      </a:r>
                      <a:r>
                        <a:rPr lang="ru-RU" baseline="0" dirty="0" smtClean="0"/>
                        <a:t> от д.7 до д.11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2 593,03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613548" cy="1857388"/>
          </a:xfrm>
        </p:spPr>
        <p:txBody>
          <a:bodyPr/>
          <a:lstStyle/>
          <a:p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Прогноз основных характеристик</a:t>
            </a:r>
            <a:b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бюджета МО </a:t>
            </a:r>
            <a:r>
              <a:rPr lang="ru-RU" sz="2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Низинское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сельское поселение на 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202</a:t>
            </a:r>
            <a:r>
              <a:rPr sz="280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год и на плановый период 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202</a:t>
            </a:r>
            <a:r>
              <a:rPr sz="280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202</a:t>
            </a:r>
            <a:r>
              <a:rPr sz="280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5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годов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670270"/>
              </p:ext>
            </p:extLst>
          </p:nvPr>
        </p:nvGraphicFramePr>
        <p:xfrm>
          <a:off x="571472" y="2714618"/>
          <a:ext cx="7715304" cy="386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6128">
                <a:tc rowSpan="2">
                  <a:txBody>
                    <a:bodyPr/>
                    <a:lstStyle/>
                    <a:p>
                      <a:r>
                        <a:rPr lang="ru-RU" sz="1600" dirty="0"/>
                        <a:t>Основные характеристики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1.Доходы,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144 420,42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143 917,26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144 159,7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139 87,71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141 411,93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142 114,58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4 613,01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2 505,3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2 045,12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158 401,49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156 490,28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150 157,65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639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3. 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-13 981,07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-12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573,02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-5 997,95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%  дефицита к собственным доходам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1362456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Муниципальная программа «Развитие газификации»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5155317"/>
              </p:ext>
            </p:extLst>
          </p:nvPr>
        </p:nvGraphicFramePr>
        <p:xfrm>
          <a:off x="539552" y="2714620"/>
          <a:ext cx="781866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Техобслуживание</a:t>
                      </a:r>
                      <a:r>
                        <a:rPr lang="ru-RU" baseline="0" dirty="0"/>
                        <a:t> и страхование газопроводов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970,4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860,0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970,4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714380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«Развитие 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коммунального </a:t>
            </a:r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хозяйства»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1622418"/>
              </p:ext>
            </p:extLst>
          </p:nvPr>
        </p:nvGraphicFramePr>
        <p:xfrm>
          <a:off x="500034" y="1643050"/>
          <a:ext cx="778674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  <a:r>
                        <a:rPr lang="ru-RU" baseline="0" dirty="0"/>
                        <a:t> по созданию инженерной инфраструктуры к участкам, предоставленным по 105-ОЗ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4675,0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 по подготовке к отопительному сезону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5490,0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714380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«Содержание и ремонт объектов жилищного фонда»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1622418"/>
              </p:ext>
            </p:extLst>
          </p:nvPr>
        </p:nvGraphicFramePr>
        <p:xfrm>
          <a:off x="500034" y="1643050"/>
          <a:ext cx="778674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Взносы за капитальный ремонт муниципальных жилых</a:t>
                      </a:r>
                      <a:r>
                        <a:rPr lang="ru-RU" baseline="0" dirty="0" smtClean="0"/>
                        <a:t> помещений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1 055,66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1 097,88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1 141,8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</a:t>
                      </a:r>
                      <a:r>
                        <a:rPr lang="ru-RU" baseline="0" dirty="0" smtClean="0"/>
                        <a:t> услуг ЕИРЦ и коммунальных услуг за муниципальные жилые помещения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87,91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89,43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1 142,11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1 185,79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1 231,23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714380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«Обеспечение малоимущих граждан  жилыми помещениями»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1622418"/>
              </p:ext>
            </p:extLst>
          </p:nvPr>
        </p:nvGraphicFramePr>
        <p:xfrm>
          <a:off x="500034" y="1643050"/>
          <a:ext cx="778674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</a:t>
                      </a:r>
                      <a:r>
                        <a:rPr lang="ru-RU" baseline="0" dirty="0" smtClean="0"/>
                        <a:t> квартиры для предоставления очередникам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4 500,0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5 000,0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12066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«Формирование комфортной городской среды)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7538744"/>
              </p:ext>
            </p:extLst>
          </p:nvPr>
        </p:nvGraphicFramePr>
        <p:xfrm>
          <a:off x="500034" y="2714620"/>
          <a:ext cx="778674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Благоустройство </a:t>
                      </a:r>
                      <a:r>
                        <a:rPr lang="ru-RU" dirty="0" smtClean="0"/>
                        <a:t> территории у домов 4-6-7 по </a:t>
                      </a:r>
                      <a:r>
                        <a:rPr lang="ru-RU" dirty="0" err="1" smtClean="0"/>
                        <a:t>Санинскому</a:t>
                      </a:r>
                      <a:r>
                        <a:rPr lang="ru-RU" dirty="0" smtClean="0"/>
                        <a:t> шоссе (в 2024 году)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25 250,0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</a:t>
                      </a:r>
                      <a:r>
                        <a:rPr lang="ru-RU" baseline="0" dirty="0" smtClean="0"/>
                        <a:t> территории у домов 1-4 по Центральной ул. в д. </a:t>
                      </a:r>
                      <a:r>
                        <a:rPr lang="ru-RU" baseline="0" dirty="0" err="1" smtClean="0"/>
                        <a:t>Низино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14 140,0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 территории у д.1 по </a:t>
                      </a:r>
                      <a:r>
                        <a:rPr lang="ru-RU" dirty="0" err="1" smtClean="0"/>
                        <a:t>Санинскому</a:t>
                      </a:r>
                      <a:r>
                        <a:rPr lang="ru-RU" baseline="0" dirty="0" smtClean="0"/>
                        <a:t> шоссе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15 150,0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25 250,0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14 140,0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15 150,0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540628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«Развитие культуры»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643050"/>
          <a:ext cx="785818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 на оплату труда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10 749,36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11 607,15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12 005,4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Налоговые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отчисления (начисления на </a:t>
                      </a:r>
                      <a:r>
                        <a:rPr lang="ru-RU" baseline="0" dirty="0" err="1" smtClean="0"/>
                        <a:t>з</a:t>
                      </a:r>
                      <a:r>
                        <a:rPr lang="ru-RU" baseline="0" dirty="0" smtClean="0"/>
                        <a:t>/</a:t>
                      </a:r>
                      <a:r>
                        <a:rPr lang="ru-RU" baseline="0" dirty="0" err="1" smtClean="0"/>
                        <a:t>п</a:t>
                      </a:r>
                      <a:r>
                        <a:rPr lang="ru-RU" baseline="0" dirty="0" smtClean="0"/>
                        <a:t> + налог на имущество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5 157,4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5 569,0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5 760,17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  <a:r>
                        <a:rPr lang="ru-RU" baseline="0" dirty="0"/>
                        <a:t> на обеспечение рабочего процесса и содержание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7 046,95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7 591,5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7 851,8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 на осуществление</a:t>
                      </a:r>
                      <a:r>
                        <a:rPr lang="ru-RU" baseline="0" dirty="0"/>
                        <a:t> основной деятельности (транспортные расходы, проведение культурно-массовых мероприятий, ремонт крыльца)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2 231,49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2 403,5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2 485,9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Закупка основных </a:t>
                      </a:r>
                      <a:r>
                        <a:rPr lang="ru-RU" dirty="0" smtClean="0"/>
                        <a:t>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1 046,4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082,3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Закупка расходных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1 093,45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1 131,3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27 125,0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29 311</a:t>
                      </a:r>
                      <a:r>
                        <a:rPr lang="ru-RU" b="1" baseline="0" dirty="0" smtClean="0"/>
                        <a:t>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30 316,7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772400" cy="754942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«Развитие физической культуры и спорта»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496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143116"/>
          <a:ext cx="7858180" cy="450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14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86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1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115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1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dirty="0"/>
                        <a:t>Расходы на оплату</a:t>
                      </a:r>
                      <a:r>
                        <a:rPr lang="ru-RU" sz="1600" baseline="0" dirty="0"/>
                        <a:t> труда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ru-RU" sz="1600" baseline="0" dirty="0" smtClean="0"/>
                        <a:t> 613,13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1 676,4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4 919,5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3318">
                <a:tc>
                  <a:txBody>
                    <a:bodyPr/>
                    <a:lstStyle/>
                    <a:p>
                      <a:r>
                        <a:rPr lang="ru-RU" sz="1600" dirty="0"/>
                        <a:t>Начисления на оплату</a:t>
                      </a:r>
                      <a:r>
                        <a:rPr lang="ru-RU" sz="1600" baseline="0" dirty="0"/>
                        <a:t> труда и социальные пособия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496,0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515,2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1 511,7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dirty="0"/>
                        <a:t>Закупка спортивного</a:t>
                      </a:r>
                      <a:r>
                        <a:rPr lang="ru-RU" sz="1600" baseline="0" dirty="0"/>
                        <a:t> инвентаря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312,0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915, 7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dirty="0"/>
                        <a:t>Закупка подарочной и наградной</a:t>
                      </a:r>
                      <a:r>
                        <a:rPr lang="ru-RU" sz="1600" baseline="0" dirty="0"/>
                        <a:t> продукции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615,9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321">
                <a:tc>
                  <a:txBody>
                    <a:bodyPr/>
                    <a:lstStyle/>
                    <a:p>
                      <a:r>
                        <a:rPr lang="ru-RU" sz="1600" dirty="0"/>
                        <a:t>Расходы на обеспечение</a:t>
                      </a:r>
                      <a:r>
                        <a:rPr lang="ru-RU" sz="1600" baseline="0" dirty="0"/>
                        <a:t> основной деятельности ( организация и проведение мероприятий, взносы за участие в </a:t>
                      </a:r>
                      <a:r>
                        <a:rPr lang="ru-RU" sz="1600" baseline="0" dirty="0" smtClean="0"/>
                        <a:t>мероприятиях + детский трудовой лагерь)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1 451,17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1511,1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4 428,8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4 060,3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4 222,7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12 391,6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772400" cy="754942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«Комплексное развитие сельских территорий»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496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143116"/>
          <a:ext cx="7858180" cy="436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14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86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1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115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1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</a:t>
                      </a:r>
                      <a:r>
                        <a:rPr lang="ru-RU" sz="1600" baseline="0" dirty="0" smtClean="0"/>
                        <a:t> крытого плоскостного спортивного сооружения (</a:t>
                      </a:r>
                      <a:r>
                        <a:rPr lang="ru-RU" sz="1600" baseline="0" dirty="0" err="1" smtClean="0"/>
                        <a:t>госэкспертиза</a:t>
                      </a:r>
                      <a:r>
                        <a:rPr lang="ru-RU" sz="1600" baseline="0" dirty="0" smtClean="0"/>
                        <a:t> ПСД в 2024 году)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12 248,6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33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 ливневой канализации по ул. Суворовская (</a:t>
                      </a:r>
                      <a:r>
                        <a:rPr lang="ru-RU" sz="1600" dirty="0" err="1" smtClean="0"/>
                        <a:t>госэкспертиза</a:t>
                      </a:r>
                      <a:r>
                        <a:rPr lang="ru-RU" sz="1600" baseline="0" dirty="0" smtClean="0"/>
                        <a:t> ПСД в 2024 году)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r>
                        <a:rPr lang="ru-RU" sz="1600" baseline="0" dirty="0" smtClean="0"/>
                        <a:t> 000,0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Капитальный</a:t>
                      </a:r>
                      <a:r>
                        <a:rPr lang="ru-RU" sz="1600" baseline="0" dirty="0" smtClean="0"/>
                        <a:t> ремонт спортивной площадки  в дер. </a:t>
                      </a:r>
                      <a:r>
                        <a:rPr lang="ru-RU" sz="1600" baseline="0" dirty="0" err="1" smtClean="0"/>
                        <a:t>Низино</a:t>
                      </a:r>
                      <a:r>
                        <a:rPr lang="ru-RU" sz="1600" baseline="0" dirty="0" smtClean="0"/>
                        <a:t> (экспертиза смет)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r>
                        <a:rPr lang="ru-RU" sz="1600" baseline="0" dirty="0" smtClean="0"/>
                        <a:t> 337,7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Капитальный ремонт здания библиотеки (экспертиза смет)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620,2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11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</a:t>
                      </a:r>
                      <a:r>
                        <a:rPr lang="ru-RU" sz="1600" baseline="0" dirty="0" smtClean="0"/>
                        <a:t> пассажирского автобуса для Центра культуры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159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1 700,0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20 056,5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0,0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54942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«Социальная поддержка граждан»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643182"/>
          <a:ext cx="778674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Социальные выплаты отдельным категориям граждан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120,</a:t>
                      </a:r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3 244,8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Пенсионное обеспечение муниципальных</a:t>
                      </a:r>
                      <a:r>
                        <a:rPr lang="ru-RU" baseline="0" dirty="0"/>
                        <a:t> служащих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2 275,2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2 366,2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Всего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5 187,7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5 395,2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5 611,0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040694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«Профилактика наркомании и токсикомании на территория поселения»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86058"/>
          <a:ext cx="778674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 на пропагандистско-агитационные</a:t>
                      </a:r>
                      <a:r>
                        <a:rPr lang="ru-RU" baseline="0" dirty="0"/>
                        <a:t> 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1362456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Доходы бюджета на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2024 </a:t>
            </a:r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и плановый период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2025 </a:t>
            </a:r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и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2026 </a:t>
            </a:r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гг.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7772400" cy="1509712"/>
          </a:xfrm>
        </p:spPr>
        <p:txBody>
          <a:bodyPr/>
          <a:lstStyle/>
          <a:p>
            <a:r>
              <a:rPr lang="ru-RU" dirty="0"/>
              <a:t>Собственные доходы бюджета, тыс. рублей: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4558112"/>
              </p:ext>
            </p:extLst>
          </p:nvPr>
        </p:nvGraphicFramePr>
        <p:xfrm>
          <a:off x="428596" y="2428868"/>
          <a:ext cx="8001055" cy="330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16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4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Налоговые доходы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b="1" dirty="0"/>
                        <a:t>Всего: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130 919,5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132 332,1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133 040,6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105 557,0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106 425,0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106 502,0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2 942,0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2 947,0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2 952,0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19 618,0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20 157,5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20 783,9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/>
                        <a:t>Акцизы</a:t>
                      </a:r>
                      <a:r>
                        <a:rPr lang="ru-RU" baseline="0" dirty="0"/>
                        <a:t> по подакцизным товарам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ighlight>
                            <a:srgbClr val="FFFF00"/>
                          </a:highlight>
                        </a:rPr>
                        <a:t>2 800</a:t>
                      </a:r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ighlight>
                            <a:srgbClr val="FFFF00"/>
                          </a:highlight>
                        </a:rPr>
                        <a:t>2 800</a:t>
                      </a:r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ighlight>
                            <a:srgbClr val="FFFF00"/>
                          </a:highlight>
                        </a:rPr>
                        <a:t>2 800</a:t>
                      </a:r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/>
                        <a:t>Госпошлина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897818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 Развитие малого и среднего предпринимательства»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285992"/>
          <a:ext cx="7786742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  <a:r>
                        <a:rPr lang="ru-RU" baseline="0" dirty="0"/>
                        <a:t> по созданию благоприятных условий для устойчивого развития  малого и среднего предпринимательства (изготовление информационных буклетов)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897818"/>
          </a:xfrm>
        </p:spPr>
        <p:txBody>
          <a:bodyPr/>
          <a:lstStyle/>
          <a:p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« 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Создание условий для развития информатизации и </a:t>
            </a:r>
            <a:r>
              <a:rPr lang="ru-RU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цифровизации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муниципального управления в МО </a:t>
            </a:r>
            <a:r>
              <a:rPr lang="ru-RU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Низинское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сельское поселение»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285992"/>
          <a:ext cx="7786742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912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9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4440"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smtClean="0"/>
                        <a:t>в области  информирования населения, защиты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929,4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897818"/>
          </a:xfrm>
        </p:spPr>
        <p:txBody>
          <a:bodyPr/>
          <a:lstStyle/>
          <a:p>
            <a:r>
              <a:rPr lang="ru-RU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Муниципальная программа 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«Поддержка и развитие садоводческих  и огороднических некоммерческих объединений граждан на территории МО </a:t>
            </a:r>
            <a:r>
              <a:rPr lang="ru-RU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Низинское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t> сельское поселение МО Ломоносовский муниципальный район Ленинградской области</a:t>
            </a:r>
            <a:endParaRPr lang="ru-RU" sz="20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285992"/>
          <a:ext cx="7786742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Оказание поддержки садовым и огородническим  некоммерческим товариществам на возмещение расходов на разработку проектно-сметной документации  для строительства инженерных сетей. 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772400" cy="826380"/>
          </a:xfrm>
        </p:spPr>
        <p:txBody>
          <a:bodyPr/>
          <a:lstStyle/>
          <a:p>
            <a:r>
              <a:rPr lang="ru-RU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Непрограммные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расходы</a:t>
            </a:r>
            <a:r>
              <a:rPr lang="ru-RU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ru-RU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Реализация</a:t>
            </a:r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 </a:t>
            </a:r>
            <a:r>
              <a:rPr lang="ru-RU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функций и полномочий  органов местного самоуправления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857364"/>
          <a:ext cx="8286808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6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1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Обеспечение</a:t>
                      </a:r>
                      <a:r>
                        <a:rPr lang="ru-RU" sz="1400" baseline="0" dirty="0" smtClean="0"/>
                        <a:t> деятельности местной администрации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12 790,7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13 301,0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13 831,6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Работы, услуги по содержанию</a:t>
                      </a:r>
                      <a:r>
                        <a:rPr lang="ru-RU" sz="1400" baseline="0" dirty="0" smtClean="0"/>
                        <a:t> имущества, коммунальные услуги</a:t>
                      </a:r>
                      <a:r>
                        <a:rPr lang="ru-RU" sz="1400" baseline="0" dirty="0" smtClean="0"/>
                        <a:t>, информационные системы, охрана, хозяйственные расходы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3 638,1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3 821,7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4 039,2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Обеспечение</a:t>
                      </a:r>
                      <a:r>
                        <a:rPr lang="ru-RU" sz="1400" baseline="0" dirty="0"/>
                        <a:t> деятельности главы местной администрации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2  413,0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</a:t>
                      </a:r>
                      <a:r>
                        <a:rPr lang="ru-RU" sz="1400" dirty="0" smtClean="0"/>
                        <a:t>509,1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2 608,9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Расходы по передаче отдельных полномочий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Расходы на осуществление</a:t>
                      </a:r>
                      <a:r>
                        <a:rPr lang="ru-RU" sz="1400" baseline="0" dirty="0"/>
                        <a:t> первичного воинского учета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328,5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Расходы на выполнение</a:t>
                      </a:r>
                      <a:r>
                        <a:rPr lang="ru-RU" sz="1400" baseline="0" dirty="0"/>
                        <a:t> отдельных полномочий в сфере административных правоотношений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Резервный</a:t>
                      </a:r>
                      <a:r>
                        <a:rPr lang="ru-RU" sz="1400" baseline="0" dirty="0"/>
                        <a:t> фонд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работы, услуги (снос ветхого дома в д.Владимировка,</a:t>
                      </a:r>
                      <a:r>
                        <a:rPr lang="ru-RU" sz="1400" baseline="0" dirty="0" smtClean="0"/>
                        <a:t>  оценка рыночной стоимости недвижимого имущества)+ землеустроительные мероприятия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1553,5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246,67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254,5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</a:t>
                      </a:r>
                      <a:r>
                        <a:rPr lang="ru-RU" sz="1600" b="1" dirty="0" smtClean="0"/>
                        <a:t>по</a:t>
                      </a:r>
                      <a:r>
                        <a:rPr lang="ru-RU" sz="1600" b="1" baseline="0" dirty="0" smtClean="0"/>
                        <a:t> расходам: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21 395,5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20 471,9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20 987,7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772400" cy="826380"/>
          </a:xfrm>
        </p:spPr>
        <p:txBody>
          <a:bodyPr/>
          <a:lstStyle/>
          <a:p>
            <a:r>
              <a:rPr lang="ru-RU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Непрограммные</a:t>
            </a: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расходы</a:t>
            </a:r>
            <a:r>
              <a:rPr lang="ru-RU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ru-RU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Обеспечение </a:t>
            </a:r>
            <a:r>
              <a:rPr lang="ru-RU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деятльности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Совета депутатов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857364"/>
          <a:ext cx="8001056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</a:t>
                      </a:r>
                      <a:r>
                        <a:rPr lang="ru-RU" sz="1400" baseline="0" dirty="0" smtClean="0"/>
                        <a:t> деятельности аппарата совета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1 635,7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1 700,7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1 768,3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</a:t>
                      </a:r>
                      <a:r>
                        <a:rPr lang="ru-RU" sz="1400" baseline="0" dirty="0" smtClean="0"/>
                        <a:t> деятельности главы МО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2 202,9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2 290,5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2 381,6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Компенсационные</a:t>
                      </a:r>
                      <a:r>
                        <a:rPr lang="ru-RU" sz="1400" baseline="0" dirty="0" smtClean="0"/>
                        <a:t> выплаты на осуществление депутатской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816,0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Публикации</a:t>
                      </a:r>
                      <a:r>
                        <a:rPr lang="ru-RU" sz="1400" baseline="0" dirty="0" smtClean="0"/>
                        <a:t> НПА в СМИ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432,0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Расходы по передаче отдельных полномочий </a:t>
                      </a:r>
                      <a:r>
                        <a:rPr lang="ru-RU" sz="1400" dirty="0" smtClean="0"/>
                        <a:t> КСП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Членские</a:t>
                      </a:r>
                      <a:r>
                        <a:rPr lang="ru-RU" sz="1400" baseline="0" dirty="0" smtClean="0"/>
                        <a:t> взносы, штрафы, пени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19,85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20,98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по содержанию имущества (услуги юриста,</a:t>
                      </a:r>
                      <a:r>
                        <a:rPr lang="ru-RU" sz="1400" baseline="0" dirty="0" smtClean="0"/>
                        <a:t> поддержка  и сопровождение программного  обеспечения, подписка на газету)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636,75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684,82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канцтовары, </a:t>
                      </a:r>
                      <a:r>
                        <a:rPr lang="ru-RU" sz="1400" baseline="0" dirty="0" err="1" smtClean="0"/>
                        <a:t>хозтовары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</a:t>
                      </a:r>
                      <a:r>
                        <a:rPr lang="ru-RU" sz="1600" b="1" dirty="0" smtClean="0"/>
                        <a:t>по </a:t>
                      </a:r>
                      <a:r>
                        <a:rPr lang="ru-RU" sz="1600" b="1" dirty="0"/>
                        <a:t>расходам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5 762,3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5 919,2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6 119,9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7772400" cy="397752"/>
          </a:xfrm>
        </p:spPr>
        <p:txBody>
          <a:bodyPr/>
          <a:lstStyle/>
          <a:p>
            <a:r>
              <a:rPr lang="ru-RU" sz="2400" dirty="0"/>
              <a:t>Распределение расходов на </a:t>
            </a:r>
            <a:r>
              <a:rPr lang="ru-RU" sz="2400" dirty="0" smtClean="0"/>
              <a:t>2024 </a:t>
            </a:r>
            <a:r>
              <a:rPr lang="ru-RU" sz="2400" dirty="0"/>
              <a:t>год по населенным пунктам:</a:t>
            </a:r>
            <a:br>
              <a:rPr lang="ru-RU" sz="2400" dirty="0"/>
            </a:br>
            <a:r>
              <a:rPr lang="ru-RU" sz="2400" dirty="0"/>
              <a:t>дер. </a:t>
            </a:r>
            <a:r>
              <a:rPr lang="ru-RU" sz="2400" dirty="0" err="1"/>
              <a:t>Низино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785926"/>
          <a:ext cx="7786742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Реконструкция</a:t>
                      </a:r>
                      <a:r>
                        <a:rPr lang="ru-RU" sz="1600" baseline="0" dirty="0" smtClean="0"/>
                        <a:t> линии уличного освещения вдоль Центральной улицы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3 800,0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Благоустройство территории у МКД №№5,6 по ул. Центральная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5 216,0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Асфальтирование</a:t>
                      </a:r>
                      <a:r>
                        <a:rPr lang="ru-RU" sz="1600" baseline="0" dirty="0" smtClean="0"/>
                        <a:t> ул. Солнечная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1 074,9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Оплата</a:t>
                      </a:r>
                      <a:r>
                        <a:rPr lang="ru-RU" sz="1600" baseline="0" dirty="0" smtClean="0"/>
                        <a:t> выполненных работ по проектированию ливневой канализации по ул. Суворовская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r>
                        <a:rPr lang="ru-RU" sz="1600" baseline="0" dirty="0" smtClean="0"/>
                        <a:t> 675,0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</a:t>
                      </a:r>
                      <a:r>
                        <a:rPr lang="ru-RU" sz="1600" baseline="0" dirty="0" smtClean="0"/>
                        <a:t> на реализацию 3-ОЗ (на </a:t>
                      </a:r>
                      <a:r>
                        <a:rPr lang="ru-RU" sz="1600" baseline="0" dirty="0" smtClean="0"/>
                        <a:t>2024 </a:t>
                      </a:r>
                      <a:r>
                        <a:rPr lang="ru-RU" sz="1600" baseline="0" dirty="0" smtClean="0"/>
                        <a:t>год – обустройство парковки </a:t>
                      </a:r>
                      <a:r>
                        <a:rPr lang="ru-RU" sz="1600" baseline="0" dirty="0" smtClean="0"/>
                        <a:t>от д.7 до д.11 </a:t>
                      </a:r>
                      <a:r>
                        <a:rPr lang="ru-RU" sz="1600" baseline="0" dirty="0" err="1" smtClean="0"/>
                        <a:t>п</a:t>
                      </a:r>
                      <a:r>
                        <a:rPr lang="ru-RU" sz="1600" baseline="0" dirty="0" smtClean="0"/>
                        <a:t> ул. Центральная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1 020,4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Замена оборудования на площадке у ДК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20 286,3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12066"/>
          </a:xfrm>
        </p:spPr>
        <p:txBody>
          <a:bodyPr/>
          <a:lstStyle/>
          <a:p>
            <a:r>
              <a:rPr lang="ru-RU" sz="3200" dirty="0"/>
              <a:t>Дер. Владимировка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 участка</a:t>
                      </a:r>
                      <a:r>
                        <a:rPr lang="ru-RU" baseline="0" dirty="0" smtClean="0"/>
                        <a:t> ул. Алексеевская от съезда с КАД до ул. Березовая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 контейнерной площадки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1 688,4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826380"/>
          </a:xfrm>
        </p:spPr>
        <p:txBody>
          <a:bodyPr/>
          <a:lstStyle/>
          <a:p>
            <a:r>
              <a:rPr lang="ru-RU" sz="3200" dirty="0"/>
              <a:t>Дер. Ольгино, </a:t>
            </a:r>
            <a:r>
              <a:rPr lang="ru-RU" sz="3200" dirty="0" err="1"/>
              <a:t>Марьино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976159"/>
          <a:ext cx="8001057" cy="282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8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80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400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0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005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Дер. Ольгино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005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</a:t>
                      </a:r>
                      <a:r>
                        <a:rPr lang="ru-RU" baseline="0" dirty="0" smtClean="0"/>
                        <a:t> камер видеонаблюдения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005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Дер. </a:t>
                      </a:r>
                      <a:r>
                        <a:rPr lang="ru-RU" b="1" dirty="0" err="1"/>
                        <a:t>Марьино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8283">
                <a:tc>
                  <a:txBody>
                    <a:bodyPr/>
                    <a:lstStyle/>
                    <a:p>
                      <a:r>
                        <a:rPr lang="ru-RU" b="0" dirty="0" smtClean="0"/>
                        <a:t> Установка </a:t>
                      </a:r>
                      <a:r>
                        <a:rPr lang="ru-RU" b="0" dirty="0" smtClean="0"/>
                        <a:t>камер видеонаблюдения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</a:t>
                      </a:r>
                      <a:r>
                        <a:rPr lang="ru-RU" b="0" dirty="0" smtClean="0"/>
                        <a:t>355,7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005">
                <a:tc>
                  <a:txBody>
                    <a:bodyPr/>
                    <a:lstStyle/>
                    <a:p>
                      <a:r>
                        <a:rPr lang="ru-RU" b="1" dirty="0"/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711,5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54942"/>
          </a:xfrm>
        </p:spPr>
        <p:txBody>
          <a:bodyPr/>
          <a:lstStyle/>
          <a:p>
            <a:r>
              <a:rPr lang="ru-RU" sz="3200" dirty="0"/>
              <a:t>Дер. Санино, Сашино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Дер. Санино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</a:t>
                      </a:r>
                      <a:r>
                        <a:rPr lang="ru-RU" baseline="0" dirty="0" smtClean="0"/>
                        <a:t> проезда от д.2 до д.41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1 666,8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системы оповещения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2 166,8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969256"/>
          </a:xfrm>
        </p:spPr>
        <p:txBody>
          <a:bodyPr/>
          <a:lstStyle/>
          <a:p>
            <a:r>
              <a:rPr lang="ru-RU" sz="4000" dirty="0"/>
              <a:t>Дер. </a:t>
            </a:r>
            <a:r>
              <a:rPr lang="ru-RU" sz="4000" dirty="0" err="1"/>
              <a:t>Узигонты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</a:t>
                      </a:r>
                      <a:r>
                        <a:rPr lang="ru-RU" baseline="0" dirty="0" smtClean="0"/>
                        <a:t> участка ул. Константиновская с разворотной площадкой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1027,14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Основание</a:t>
                      </a:r>
                      <a:r>
                        <a:rPr lang="ru-RU" baseline="0" dirty="0" smtClean="0"/>
                        <a:t> под спортивную площадку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Резиновое</a:t>
                      </a:r>
                      <a:r>
                        <a:rPr lang="ru-RU" baseline="0" dirty="0" smtClean="0"/>
                        <a:t> покрытие + беседка на детскую площадку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Всего: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4027,14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1362456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Собственные доходы бюджета</a:t>
            </a:r>
            <a:endParaRPr lang="ru-RU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7772400" cy="1509712"/>
          </a:xfrm>
        </p:spPr>
        <p:txBody>
          <a:bodyPr/>
          <a:lstStyle/>
          <a:p>
            <a:r>
              <a:rPr lang="ru-RU" dirty="0" smtClean="0"/>
              <a:t>Земельный налог, </a:t>
            </a:r>
            <a:r>
              <a:rPr lang="ru-RU" dirty="0"/>
              <a:t>тыс. рублей: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4558112"/>
              </p:ext>
            </p:extLst>
          </p:nvPr>
        </p:nvGraphicFramePr>
        <p:xfrm>
          <a:off x="428596" y="2428868"/>
          <a:ext cx="8001055" cy="280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16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4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Налоговые доходы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b="1" dirty="0"/>
                        <a:t>Всего: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105 557,0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106 425,0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106 502,0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/>
                        <a:t>Земельный </a:t>
                      </a:r>
                      <a:r>
                        <a:rPr lang="ru-RU" dirty="0" smtClean="0"/>
                        <a:t>налог физических лиц ИЖС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47 500,65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r>
                        <a:rPr lang="ru-RU" baseline="0" dirty="0" smtClean="0"/>
                        <a:t> 891,25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47 925,9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</a:t>
                      </a:r>
                      <a:r>
                        <a:rPr lang="ru-RU" baseline="0" dirty="0" smtClean="0"/>
                        <a:t> налог физ.лиц с земель СНТ, ДНП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r>
                        <a:rPr lang="ru-RU" baseline="0" dirty="0" smtClean="0"/>
                        <a:t> 500,</a:t>
                      </a:r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9 578,25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9 585,18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</a:t>
                      </a:r>
                      <a:r>
                        <a:rPr lang="ru-RU" baseline="0" dirty="0" smtClean="0"/>
                        <a:t> налог </a:t>
                      </a:r>
                      <a:r>
                        <a:rPr lang="ru-RU" baseline="0" dirty="0" err="1" smtClean="0"/>
                        <a:t>юрид.лиц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48 556,22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48 955,5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48 990,92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969256"/>
          </a:xfrm>
        </p:spPr>
        <p:txBody>
          <a:bodyPr/>
          <a:lstStyle/>
          <a:p>
            <a:r>
              <a:rPr lang="ru-RU" sz="4000" dirty="0"/>
              <a:t>Пос. </a:t>
            </a:r>
            <a:r>
              <a:rPr lang="ru-RU" sz="4000" dirty="0" err="1"/>
              <a:t>Жилгородок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</a:t>
                      </a:r>
                      <a:r>
                        <a:rPr lang="ru-RU" baseline="0" dirty="0" smtClean="0"/>
                        <a:t> территории у домов 4-6-7 по </a:t>
                      </a:r>
                      <a:r>
                        <a:rPr lang="ru-RU" baseline="0" dirty="0" err="1" smtClean="0"/>
                        <a:t>Санинскому</a:t>
                      </a:r>
                      <a:r>
                        <a:rPr lang="ru-RU" baseline="0" dirty="0" smtClean="0"/>
                        <a:t> шоссе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25 250,0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видеонаблюдения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Всего: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26 605,7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969256"/>
          </a:xfrm>
        </p:spPr>
        <p:txBody>
          <a:bodyPr/>
          <a:lstStyle/>
          <a:p>
            <a:r>
              <a:rPr lang="ru-RU" sz="4000" dirty="0"/>
              <a:t>Пос. </a:t>
            </a:r>
            <a:r>
              <a:rPr lang="ru-RU" sz="4000" dirty="0" smtClean="0"/>
              <a:t>Троицкая Гора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Асфальтирование</a:t>
                      </a:r>
                      <a:r>
                        <a:rPr lang="ru-RU" baseline="0" dirty="0" smtClean="0"/>
                        <a:t> дороги (ул.Аптекарская до пос.Троицкая Гора)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4 480,6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Всего: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</a:t>
                      </a:r>
                      <a:r>
                        <a:rPr lang="ru-RU" b="1" dirty="0" smtClean="0"/>
                        <a:t>480,6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969256"/>
          </a:xfrm>
        </p:spPr>
        <p:txBody>
          <a:bodyPr/>
          <a:lstStyle/>
          <a:p>
            <a:r>
              <a:rPr lang="ru-RU" sz="4000" dirty="0" smtClean="0"/>
              <a:t>Территория «</a:t>
            </a:r>
            <a:r>
              <a:rPr lang="ru-RU" sz="4000" dirty="0" err="1" smtClean="0"/>
              <a:t>Порзолово</a:t>
            </a:r>
            <a:r>
              <a:rPr lang="ru-RU" sz="4000" dirty="0" smtClean="0"/>
              <a:t>»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Проектирование </a:t>
                      </a:r>
                      <a:r>
                        <a:rPr lang="ru-RU" dirty="0" err="1" smtClean="0"/>
                        <a:t>повысительной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водонасосной</a:t>
                      </a:r>
                      <a:r>
                        <a:rPr lang="ru-RU" dirty="0" smtClean="0"/>
                        <a:t> станции для СНТ «</a:t>
                      </a:r>
                      <a:r>
                        <a:rPr lang="ru-RU" dirty="0" err="1" smtClean="0"/>
                        <a:t>Московка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500, 0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Всего: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00962" cy="1285884"/>
          </a:xfrm>
        </p:spPr>
        <p:txBody>
          <a:bodyPr/>
          <a:lstStyle/>
          <a:p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на 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785926"/>
            <a:ext cx="7772400" cy="1509712"/>
          </a:xfrm>
        </p:spPr>
        <p:txBody>
          <a:bodyPr/>
          <a:lstStyle/>
          <a:p>
            <a:r>
              <a:rPr lang="ru-RU" dirty="0"/>
              <a:t>Собственные доходы бюджета, тыс. рублей: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8360725"/>
              </p:ext>
            </p:extLst>
          </p:nvPr>
        </p:nvGraphicFramePr>
        <p:xfrm>
          <a:off x="571472" y="2357430"/>
          <a:ext cx="785818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Неналоговые доходы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8 888,2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9 079,9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9 074,0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Доходы от использования муниципального имущества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8 759,2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8 950,0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9 034,7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Платежи при пользовании природными ресурсами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92,9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92,9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0,0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Административные платежи и сборы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1,3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1,3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1,4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Штрафные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34,9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36,3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37,9</a:t>
                      </a:r>
                      <a:endParaRPr lang="ru-RU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на 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71678"/>
            <a:ext cx="7772400" cy="1509712"/>
          </a:xfrm>
        </p:spPr>
        <p:txBody>
          <a:bodyPr/>
          <a:lstStyle/>
          <a:p>
            <a:r>
              <a:rPr lang="ru-RU" dirty="0"/>
              <a:t>Безвозмездные поступления, тыс. рублей: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1473712"/>
              </p:ext>
            </p:extLst>
          </p:nvPr>
        </p:nvGraphicFramePr>
        <p:xfrm>
          <a:off x="500034" y="2714620"/>
          <a:ext cx="8001056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Безвозмездные поступления от других бюджетов БС РФ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4 613,0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2 505,3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2 045,1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Субсидии на </a:t>
                      </a:r>
                      <a:r>
                        <a:rPr lang="ru-RU" dirty="0" err="1"/>
                        <a:t>софинансирование</a:t>
                      </a:r>
                      <a:r>
                        <a:rPr lang="ru-RU" dirty="0"/>
                        <a:t> капвложений</a:t>
                      </a:r>
                      <a:r>
                        <a:rPr lang="ru-RU" baseline="0" dirty="0"/>
                        <a:t> муниципальную собственность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Прочие субсидии бюджетам сельских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4281,0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2 161,9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2041,6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Субвенции бюджетам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56490" cy="1362456"/>
          </a:xfrm>
        </p:spPr>
        <p:txBody>
          <a:bodyPr/>
          <a:lstStyle/>
          <a:p>
            <a:r>
              <a:rPr lang="ru-RU" sz="4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 </a:t>
            </a:r>
            <a:r>
              <a:rPr lang="ru-RU" sz="4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4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7259147"/>
              </p:ext>
            </p:extLst>
          </p:nvPr>
        </p:nvGraphicFramePr>
        <p:xfrm>
          <a:off x="500034" y="2714620"/>
          <a:ext cx="80010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Расходы: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Прогноз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158 401, 5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156 490,3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150 147,6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Программные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131 243,7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130 099,2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123 040,0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Непрограммные</a:t>
                      </a:r>
                      <a:r>
                        <a:rPr lang="ru-RU" dirty="0"/>
                        <a:t>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27 157,8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26 391,1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27 107,6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31280" cy="642942"/>
          </a:xfrm>
        </p:spPr>
        <p:txBody>
          <a:bodyPr/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285860"/>
            <a:ext cx="7802718" cy="5214974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Программные расходы бюджета </a:t>
            </a:r>
            <a:r>
              <a:rPr lang="ru-RU" dirty="0" smtClean="0"/>
              <a:t>– это бюджетные средства, направляемые на реализацию муниципальных и государственных программ.</a:t>
            </a:r>
          </a:p>
          <a:p>
            <a:r>
              <a:rPr lang="ru-RU" b="1" u="sng" dirty="0" err="1" smtClean="0"/>
              <a:t>Непрограммные</a:t>
            </a:r>
            <a:r>
              <a:rPr lang="ru-RU" b="1" u="sng" dirty="0" smtClean="0"/>
              <a:t> расходы бюджета </a:t>
            </a:r>
            <a:r>
              <a:rPr lang="ru-RU" dirty="0" smtClean="0"/>
              <a:t>– это расходные обязательства, которые не включены в государственные и муниципальные программы. К ним относятся расходы на обеспечение деятельности органов местного самоуправления, расходы на исполнение отдельных государственных полномочий, средства резервного фонда главы администрации и т.п.</a:t>
            </a:r>
          </a:p>
          <a:p>
            <a:endParaRPr lang="ru-RU" dirty="0" smtClean="0"/>
          </a:p>
          <a:p>
            <a:r>
              <a:rPr lang="ru-RU" b="1" u="sng" dirty="0" smtClean="0"/>
              <a:t>Инициативное </a:t>
            </a:r>
            <a:r>
              <a:rPr lang="ru-RU" b="1" u="sng" dirty="0" err="1" smtClean="0"/>
              <a:t>бюджетирование</a:t>
            </a:r>
            <a:r>
              <a:rPr lang="ru-RU" b="1" u="sng" dirty="0" smtClean="0"/>
              <a:t>- </a:t>
            </a:r>
            <a:r>
              <a:rPr lang="ru-RU" dirty="0" smtClean="0"/>
              <a:t>совокупность практик вовлечения граждан в бюджетный процесс, а также сфера государственного и муниципального регулирования участия населения в определении и выборе проектов, финансируемых за счет средств соответствующих бюджетов и последующем контроле за реализацией отобранных проектов со стороны граждан.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858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7874156" cy="5357850"/>
          </a:xfrm>
        </p:spPr>
        <p:txBody>
          <a:bodyPr/>
          <a:lstStyle/>
          <a:p>
            <a:r>
              <a:rPr lang="ru-RU" b="1" u="sng" dirty="0" smtClean="0"/>
              <a:t>Инициативный проект </a:t>
            </a:r>
            <a:r>
              <a:rPr lang="ru-RU" dirty="0" smtClean="0"/>
              <a:t>- это предложение граждан, подготовленное на основе проектных идей и в установленном порядке внесенное в администрацию субъекта реализации практики инициативного </a:t>
            </a:r>
            <a:r>
              <a:rPr lang="ru-RU" dirty="0" err="1" smtClean="0"/>
              <a:t>бюджетирования</a:t>
            </a:r>
            <a:r>
              <a:rPr lang="ru-RU" dirty="0" smtClean="0"/>
              <a:t> (ИБ) в целях реализации мероприятий, направленных на решение приоритетной для его жителей проблемы.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Порядок реализации инициативных проектов  в МО </a:t>
            </a:r>
            <a:r>
              <a:rPr lang="ru-RU" dirty="0" err="1" smtClean="0"/>
              <a:t>Низинское</a:t>
            </a:r>
            <a:r>
              <a:rPr lang="ru-RU" dirty="0" smtClean="0"/>
              <a:t> сельское поселение утвержден решением Совета депутатов от 14.04.2021 года № 20 , ознакомиться с ним можно здесь: </a:t>
            </a:r>
          </a:p>
          <a:p>
            <a:r>
              <a:rPr lang="en-US" dirty="0" smtClean="0">
                <a:hlinkClick r:id="rId2"/>
              </a:rPr>
              <a:t>www.nizino.info</a:t>
            </a:r>
            <a:r>
              <a:rPr lang="ru-RU" dirty="0" smtClean="0"/>
              <a:t> , в разделе «Официальные  документы Совета депутатов»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3700</TotalTime>
  <Words>2573</Words>
  <Application>Microsoft Office PowerPoint</Application>
  <PresentationFormat>Экран (4:3)</PresentationFormat>
  <Paragraphs>859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Поток</vt:lpstr>
      <vt:lpstr>Проект бюджета МО Низинское сельское поселение на 2024 и плановый период 2025 и 2026 гг.</vt:lpstr>
      <vt:lpstr>Прогноз основных характеристик  бюджета МО Низинское сельское поселение на 2023 год и на плановый период 2024 и 2025 годов</vt:lpstr>
      <vt:lpstr>Доходы бюджета на 2024 и плановый период 2025 и 2026 гг.</vt:lpstr>
      <vt:lpstr>Собственные доходы бюджета</vt:lpstr>
      <vt:lpstr>Доходы бюджета на 2024 и плановый период 2025 и 2026 гг.</vt:lpstr>
      <vt:lpstr>Доходы бюджета на 2024 и плановый период 2025 и 2026 гг.</vt:lpstr>
      <vt:lpstr>Расходы бюджета на 2024  и плановый период 2025 и 2026 гг.</vt:lpstr>
      <vt:lpstr>Основные понятия:</vt:lpstr>
      <vt:lpstr>Слайд 9</vt:lpstr>
      <vt:lpstr>Муниципальная программа «Обеспечение безопасности жизнедеятельности и пожарной безопасности»</vt:lpstr>
      <vt:lpstr>Муниципальная программа «Развитие дорожного хозяйства»</vt:lpstr>
      <vt:lpstr>Муниципальная программа «Развитие дорожного хозяйства» Мероприятия по ремонту дорог</vt:lpstr>
      <vt:lpstr>Муниципальная программа «Развитие дорожного хозяйства» Мероприятия по содержанию дорог</vt:lpstr>
      <vt:lpstr>Муниципальная программа «Формирование законопослушного поведения участников дорожного движения в МО Низинское сельское поселение»</vt:lpstr>
      <vt:lpstr>Муниципальная программа «Благоустройство территории»</vt:lpstr>
      <vt:lpstr>Расшифровка к мероприятиям по благоустройству Наружное освещение</vt:lpstr>
      <vt:lpstr>Расшифровка к мероприятиям по благоустройству Обустройство зон массового отдыха</vt:lpstr>
      <vt:lpstr>Расшифровка к мероприятиям по благоустройству Санитарное содержание территории</vt:lpstr>
      <vt:lpstr>Муниципальная программа «Развитие  части территории»</vt:lpstr>
      <vt:lpstr>Муниципальная программа «Развитие газификации»</vt:lpstr>
      <vt:lpstr>Муниципальная программа «Развитие коммунального хозяйства»</vt:lpstr>
      <vt:lpstr>Муниципальная программа «Содержание и ремонт объектов жилищного фонда»</vt:lpstr>
      <vt:lpstr>Муниципальная программа «Обеспечение малоимущих граждан  жилыми помещениями»</vt:lpstr>
      <vt:lpstr>Муниципальная программа «Формирование комфортной городской среды)</vt:lpstr>
      <vt:lpstr>Муниципальная программа «Развитие культуры» </vt:lpstr>
      <vt:lpstr>Муниципальная программа «Развитие физической культуры и спорта»</vt:lpstr>
      <vt:lpstr>Муниципальная программа «Комплексное развитие сельских территорий»</vt:lpstr>
      <vt:lpstr>Муниципальная программа «Социальная поддержка граждан»</vt:lpstr>
      <vt:lpstr>Муниципальная программа «Профилактика наркомании и токсикомании на территория поселения»</vt:lpstr>
      <vt:lpstr>Муниципальная программа « Развитие малого и среднего предпринимательства»</vt:lpstr>
      <vt:lpstr>Муниципальная программа « Создание условий для развития информатизации и цифровизации муниципального управления в МО Низинское сельское поселение»</vt:lpstr>
      <vt:lpstr>Муниципальная программа «Поддержка и развитие садоводческих  и огороднических некоммерческих объединений граждан на территории МО Низинское сельское поселение МО Ломоносовский муниципальный район Ленинградской области</vt:lpstr>
      <vt:lpstr>Непрограммные расходы Реализация  функций и полномочий  органов местного самоуправления</vt:lpstr>
      <vt:lpstr>Непрограммные расходы Обеспечение деятльности Совета депутатов</vt:lpstr>
      <vt:lpstr>Распределение расходов на 2024 год по населенным пунктам: дер. Низино</vt:lpstr>
      <vt:lpstr>Дер. Владимировка</vt:lpstr>
      <vt:lpstr>Дер. Ольгино, Марьино</vt:lpstr>
      <vt:lpstr>Дер. Санино, Сашино</vt:lpstr>
      <vt:lpstr>Дер. Узигонты</vt:lpstr>
      <vt:lpstr>Пос. Жилгородок</vt:lpstr>
      <vt:lpstr>Пос. Троицкая Гора</vt:lpstr>
      <vt:lpstr>Территория «Порзолово»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МО Низинское сельское поселение на 2021 и плановый период 2022 и 2023 гг.</dc:title>
  <dc:creator>Клухина</dc:creator>
  <cp:lastModifiedBy>Пользователь Windows</cp:lastModifiedBy>
  <cp:revision>343</cp:revision>
  <dcterms:created xsi:type="dcterms:W3CDTF">2020-11-19T12:00:27Z</dcterms:created>
  <dcterms:modified xsi:type="dcterms:W3CDTF">2023-11-28T09:36:01Z</dcterms:modified>
</cp:coreProperties>
</file>