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5" autoAdjust="0"/>
    <p:restoredTop sz="94713" autoAdjust="0"/>
  </p:normalViewPr>
  <p:slideViewPr>
    <p:cSldViewPr>
      <p:cViewPr varScale="1">
        <p:scale>
          <a:sx n="78" d="100"/>
          <a:sy n="78" d="100"/>
        </p:scale>
        <p:origin x="-10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EEF95-1D41-44B5-AAF3-73FF6A21AC33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0C22D-707E-49BE-90C7-E9047CD87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0C22D-707E-49BE-90C7-E9047CD870E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815290" cy="3929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 бюджета МО </a:t>
            </a:r>
            <a:r>
              <a:rPr lang="ru-RU" dirty="0" err="1" smtClean="0"/>
              <a:t>Низинское</a:t>
            </a:r>
            <a:r>
              <a:rPr lang="ru-RU" dirty="0" smtClean="0"/>
              <a:t> сельское поселение на 202</a:t>
            </a:r>
            <a:r>
              <a:rPr lang="en-US" dirty="0" smtClean="0"/>
              <a:t>2</a:t>
            </a:r>
            <a:r>
              <a:rPr lang="ru-RU" dirty="0" smtClean="0"/>
              <a:t> и плановый период 202</a:t>
            </a:r>
            <a:r>
              <a:rPr lang="en-US" dirty="0" smtClean="0"/>
              <a:t>3</a:t>
            </a:r>
            <a:r>
              <a:rPr lang="ru-RU" dirty="0" smtClean="0"/>
              <a:t> и 202</a:t>
            </a:r>
            <a:r>
              <a:rPr lang="en-US" dirty="0" smtClean="0"/>
              <a:t>4</a:t>
            </a:r>
            <a:r>
              <a:rPr lang="ru-RU" dirty="0" smtClean="0"/>
              <a:t> гг.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240537"/>
            <a:ext cx="760231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772400" cy="1362456"/>
          </a:xfrm>
        </p:spPr>
        <p:txBody>
          <a:bodyPr/>
          <a:lstStyle/>
          <a:p>
            <a:r>
              <a:rPr lang="ru-RU" sz="3200" dirty="0" smtClean="0"/>
              <a:t>Муниципальная программа «Развитие  части территории»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214554"/>
          <a:ext cx="7858180" cy="376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  <a:gridCol w="1143008"/>
                <a:gridCol w="1071570"/>
                <a:gridCol w="107157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</a:t>
                      </a:r>
                      <a:r>
                        <a:rPr lang="ru-RU" baseline="0" dirty="0" smtClean="0"/>
                        <a:t> на реализацию 147-ОЗ (на 2022 год – установка спортивного оборудования на площадке в д. Владимировка, ремонт ул. Морская в Санино)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2986,0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1390,0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2090,0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</a:t>
                      </a:r>
                      <a:r>
                        <a:rPr lang="ru-RU" baseline="0" dirty="0" smtClean="0"/>
                        <a:t> на реализацию 3-ОЗ (на 2022 год - благоустройство прилегающей территории между ул. Подгорная и Нагорная -2 этап)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1535,0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Всего по программе: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3224,4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1626,0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1934,3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772400" cy="1362456"/>
          </a:xfrm>
        </p:spPr>
        <p:txBody>
          <a:bodyPr/>
          <a:lstStyle/>
          <a:p>
            <a:r>
              <a:rPr lang="ru-RU" sz="3200" dirty="0" smtClean="0"/>
              <a:t>Муниципальная программа «Развитие газификации»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714620"/>
          <a:ext cx="7858180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/>
                <a:gridCol w="1285884"/>
                <a:gridCol w="1071570"/>
                <a:gridCol w="107157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Окончание работ по разработке ПСД для</a:t>
                      </a:r>
                      <a:r>
                        <a:rPr lang="ru-RU" baseline="0" dirty="0" smtClean="0"/>
                        <a:t> газопроводов среднего давления в д. </a:t>
                      </a:r>
                      <a:r>
                        <a:rPr lang="ru-RU" baseline="0" dirty="0" err="1" smtClean="0"/>
                        <a:t>Узигонты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2500,0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Строительство газопроводов в д. </a:t>
                      </a:r>
                      <a:r>
                        <a:rPr lang="ru-RU" dirty="0" err="1" smtClean="0"/>
                        <a:t>Марьино</a:t>
                      </a:r>
                      <a:r>
                        <a:rPr lang="ru-RU" dirty="0" smtClean="0"/>
                        <a:t>, Ольгино, Владимировка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2450,0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Техобслуживание</a:t>
                      </a:r>
                      <a:r>
                        <a:rPr lang="ru-RU" baseline="0" dirty="0" smtClean="0"/>
                        <a:t> и страхование газопроводов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659,1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722,85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828,56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Всего по программе: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3759,103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3222,85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/>
                        <a:t>3328,56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772400" cy="714380"/>
          </a:xfrm>
        </p:spPr>
        <p:txBody>
          <a:bodyPr/>
          <a:lstStyle/>
          <a:p>
            <a:r>
              <a:rPr lang="ru-RU" sz="2400" dirty="0" smtClean="0">
                <a:latin typeface="+mn-lt"/>
              </a:rPr>
              <a:t>Муниципальная программа «Развитие жилищно-коммунального хозяйства»</a:t>
            </a:r>
            <a:endParaRPr lang="ru-RU" sz="24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643050"/>
            <a:ext cx="7772400" cy="150971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643050"/>
          <a:ext cx="7786742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1285884"/>
                <a:gridCol w="1285884"/>
                <a:gridCol w="121444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Приобретение</a:t>
                      </a:r>
                      <a:r>
                        <a:rPr lang="ru-RU" baseline="0" dirty="0" smtClean="0"/>
                        <a:t> жилого помещения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</a:t>
                      </a:r>
                      <a:r>
                        <a:rPr lang="ru-RU" baseline="0" dirty="0" smtClean="0"/>
                        <a:t> по модернизации котельной д. </a:t>
                      </a:r>
                      <a:r>
                        <a:rPr lang="ru-RU" baseline="0" dirty="0" err="1" smtClean="0"/>
                        <a:t>Низино</a:t>
                      </a:r>
                      <a:r>
                        <a:rPr lang="ru-RU" baseline="0" dirty="0" smtClean="0"/>
                        <a:t> (</a:t>
                      </a:r>
                      <a:r>
                        <a:rPr lang="ru-RU" baseline="0" dirty="0" err="1" smtClean="0"/>
                        <a:t>софинансирование</a:t>
                      </a:r>
                      <a:r>
                        <a:rPr lang="ru-RU" baseline="0" dirty="0" smtClean="0"/>
                        <a:t> из МБ)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13520,0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12300,0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13400,0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 по подготовке к отопительному сезону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705,0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и ремонт объектов жилищного фонда (оплата взносов на</a:t>
                      </a:r>
                      <a:r>
                        <a:rPr lang="ru-RU" baseline="0" dirty="0" smtClean="0"/>
                        <a:t> капитальный ремонт за муниципальный жилищный фонд)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727,5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748,7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Всего по программе: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18366,8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13677,5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14853,7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612066"/>
          </a:xfrm>
        </p:spPr>
        <p:txBody>
          <a:bodyPr/>
          <a:lstStyle/>
          <a:p>
            <a:r>
              <a:rPr lang="ru-RU" sz="2400" dirty="0" smtClean="0">
                <a:latin typeface="+mn-lt"/>
              </a:rPr>
              <a:t>Муниципальная программа «Формирование комфортной городской среды)</a:t>
            </a:r>
            <a:endParaRPr lang="ru-RU" sz="24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714620"/>
          <a:ext cx="7786742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/>
                <a:gridCol w="1071570"/>
                <a:gridCol w="1071570"/>
                <a:gridCol w="1143008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Благоустройство дворовой территории ( на 2022 г. - ул. Центральная, д.№№5 и 6, второй этап)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8200,0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9300,0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8520,0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Благоустройство общественной территории</a:t>
                      </a:r>
                      <a:r>
                        <a:rPr lang="ru-RU" baseline="0" dirty="0" smtClean="0"/>
                        <a:t> (на 2022 год -центральный парк, второй этап)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6500,0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Всего по программе: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13200,0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15300,0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15020,0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772400" cy="540628"/>
          </a:xfrm>
        </p:spPr>
        <p:txBody>
          <a:bodyPr/>
          <a:lstStyle/>
          <a:p>
            <a:r>
              <a:rPr lang="ru-RU" sz="2400" dirty="0" smtClean="0">
                <a:latin typeface="+mn-lt"/>
              </a:rPr>
              <a:t>Муниципальная программа «Развитие культуры» </a:t>
            </a:r>
            <a:endParaRPr lang="ru-RU" sz="24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643050"/>
          <a:ext cx="7858180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1143008"/>
                <a:gridCol w="1143008"/>
                <a:gridCol w="121444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на оплату труда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r>
                        <a:rPr lang="ru-RU" baseline="0" dirty="0" smtClean="0"/>
                        <a:t> 513,58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Налоговые</a:t>
                      </a:r>
                      <a:r>
                        <a:rPr lang="ru-RU" baseline="0" dirty="0" smtClean="0"/>
                        <a:t> отчисления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r>
                        <a:rPr lang="ru-RU" baseline="0" dirty="0" smtClean="0"/>
                        <a:t> 242,56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  <a:r>
                        <a:rPr lang="ru-RU" baseline="0" dirty="0" smtClean="0"/>
                        <a:t> на обеспечение рабочего процесса и содержание имущества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2273,07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на осуществление</a:t>
                      </a:r>
                      <a:r>
                        <a:rPr lang="ru-RU" baseline="0" dirty="0" smtClean="0"/>
                        <a:t> основной деятельности (транспортные расходы, проведение культурно-массовых мероприятий, ремонт крыльца)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1 160,73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Закупка основных средств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Закупка расходных средств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Всего по программе: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20 759,94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21600,0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21600,0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7772400" cy="754942"/>
          </a:xfrm>
        </p:spPr>
        <p:txBody>
          <a:bodyPr/>
          <a:lstStyle/>
          <a:p>
            <a:r>
              <a:rPr lang="ru-RU" sz="2400" dirty="0" smtClean="0">
                <a:latin typeface="+mn-lt"/>
              </a:rPr>
              <a:t>Муниципальная программа «Развитие физической культуры и спорта»</a:t>
            </a:r>
            <a:endParaRPr lang="ru-RU" sz="24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857496"/>
            <a:ext cx="7772400" cy="150971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857496"/>
          <a:ext cx="7786742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  <a:gridCol w="1071570"/>
                <a:gridCol w="1000132"/>
                <a:gridCol w="1143008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Расходы на оплату</a:t>
                      </a:r>
                      <a:r>
                        <a:rPr lang="ru-RU" sz="1600" baseline="0" dirty="0" smtClean="0"/>
                        <a:t> труда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2431,66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Начисления на оплату</a:t>
                      </a:r>
                      <a:r>
                        <a:rPr lang="ru-RU" sz="1600" baseline="0" dirty="0" smtClean="0"/>
                        <a:t> труда и социальные пособия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727,31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Закупка спортивного</a:t>
                      </a:r>
                      <a:r>
                        <a:rPr lang="ru-RU" sz="1600" baseline="0" dirty="0" smtClean="0"/>
                        <a:t> инвентаря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275,0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Закупка подарочной и наградной</a:t>
                      </a:r>
                      <a:r>
                        <a:rPr lang="ru-RU" sz="1600" baseline="0" dirty="0" smtClean="0"/>
                        <a:t> продукции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Расходы на обеспечение</a:t>
                      </a:r>
                      <a:r>
                        <a:rPr lang="ru-RU" sz="1600" baseline="0" dirty="0" smtClean="0"/>
                        <a:t> основной деятельности ( организация и проведение мероприятий, взносы за участие в мероприятиях)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230,0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Всего по программе: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3753,97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3904,14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4060,3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754942"/>
          </a:xfrm>
        </p:spPr>
        <p:txBody>
          <a:bodyPr/>
          <a:lstStyle/>
          <a:p>
            <a:r>
              <a:rPr lang="ru-RU" sz="2400" dirty="0" smtClean="0">
                <a:latin typeface="+mn-lt"/>
              </a:rPr>
              <a:t>Муниципальная программа «Социальная поддержка граждан»</a:t>
            </a:r>
            <a:endParaRPr lang="ru-RU" sz="24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643182"/>
          <a:ext cx="7786742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  <a:gridCol w="1071570"/>
                <a:gridCol w="1071570"/>
                <a:gridCol w="1071570"/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Социальные выплаты отдельным категориям граждан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1450,0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1500,0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Пенсионное обеспечение муниципальных</a:t>
                      </a:r>
                      <a:r>
                        <a:rPr lang="ru-RU" baseline="0" dirty="0" smtClean="0"/>
                        <a:t> служащих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1255,61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1305,8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1358,1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Всего по программе: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2705,61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2805,8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2858,1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040694"/>
          </a:xfrm>
        </p:spPr>
        <p:txBody>
          <a:bodyPr/>
          <a:lstStyle/>
          <a:p>
            <a:r>
              <a:rPr lang="ru-RU" sz="2400" dirty="0" smtClean="0">
                <a:latin typeface="+mn-lt"/>
              </a:rPr>
              <a:t>Муниципальная программа «Профилактика наркомании и токсикомании на территория поселения»</a:t>
            </a:r>
            <a:endParaRPr lang="ru-RU" sz="24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786058"/>
          <a:ext cx="778674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1214446"/>
                <a:gridCol w="1214446"/>
                <a:gridCol w="1214446"/>
              </a:tblGrid>
              <a:tr h="370840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на пропагандистско-агитационные</a:t>
                      </a:r>
                      <a:r>
                        <a:rPr lang="ru-RU" baseline="0" dirty="0" smtClean="0"/>
                        <a:t> 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772400" cy="897818"/>
          </a:xfrm>
        </p:spPr>
        <p:txBody>
          <a:bodyPr/>
          <a:lstStyle/>
          <a:p>
            <a:r>
              <a:rPr lang="ru-RU" sz="2400" dirty="0" smtClean="0">
                <a:latin typeface="+mn-lt"/>
              </a:rPr>
              <a:t>Муниципальная программа « Развитие малого и среднего предпринимательства»</a:t>
            </a:r>
            <a:endParaRPr lang="ru-RU" sz="24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285992"/>
          <a:ext cx="7786742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1285884"/>
                <a:gridCol w="1214446"/>
                <a:gridCol w="1143008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</a:t>
                      </a:r>
                      <a:r>
                        <a:rPr lang="ru-RU" baseline="0" dirty="0" smtClean="0"/>
                        <a:t> по созданию благоприятных условий для устойчивого развития  малого и среднего предпринимательства (изготовление информационных буклетов)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7772400" cy="826380"/>
          </a:xfrm>
        </p:spPr>
        <p:txBody>
          <a:bodyPr/>
          <a:lstStyle/>
          <a:p>
            <a:r>
              <a:rPr lang="ru-RU" sz="2800" dirty="0" err="1" smtClean="0">
                <a:latin typeface="+mn-lt"/>
              </a:rPr>
              <a:t>Непрограммные</a:t>
            </a:r>
            <a:r>
              <a:rPr lang="ru-RU" sz="2800" dirty="0" smtClean="0">
                <a:latin typeface="+mn-lt"/>
              </a:rPr>
              <a:t> расходы</a:t>
            </a: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Реализация</a:t>
            </a:r>
            <a:r>
              <a:rPr lang="ru-RU" sz="3200" dirty="0" smtClean="0">
                <a:latin typeface="+mn-lt"/>
              </a:rPr>
              <a:t>  </a:t>
            </a:r>
            <a:r>
              <a:rPr lang="ru-RU" sz="2400" dirty="0" smtClean="0">
                <a:latin typeface="+mn-lt"/>
              </a:rPr>
              <a:t>функций и полномочий  органов местного самоуправления</a:t>
            </a:r>
            <a:endParaRPr lang="ru-RU" sz="24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857364"/>
          <a:ext cx="8001056" cy="480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/>
                <a:gridCol w="857256"/>
                <a:gridCol w="928694"/>
                <a:gridCol w="92869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Обеспечение</a:t>
                      </a:r>
                      <a:r>
                        <a:rPr lang="ru-RU" sz="1400" baseline="0" dirty="0" smtClean="0"/>
                        <a:t> деятельности главы муниципального образования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1768,25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1768,25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1768,25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Обеспечение</a:t>
                      </a:r>
                      <a:r>
                        <a:rPr lang="ru-RU" sz="1400" baseline="0" dirty="0" smtClean="0"/>
                        <a:t> деятельности Совета депутатов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2740,75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2763,45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2780,15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Обеспечение</a:t>
                      </a:r>
                      <a:r>
                        <a:rPr lang="ru-RU" sz="1400" baseline="0" dirty="0" smtClean="0"/>
                        <a:t> деятельности главы местной администрации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1937,7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1937,7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1937,7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Обеспечение</a:t>
                      </a:r>
                      <a:r>
                        <a:rPr lang="ru-RU" sz="1400" baseline="0" dirty="0" smtClean="0"/>
                        <a:t> деятельности местной администрации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15129,24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15195,8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15156,5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Расходы по передаче отдельных полномочий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259,48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Расходы на осуществление</a:t>
                      </a:r>
                      <a:r>
                        <a:rPr lang="ru-RU" sz="1400" baseline="0" dirty="0" smtClean="0"/>
                        <a:t> первичного воинского учета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297,4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297,4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Расходы на выполнение</a:t>
                      </a:r>
                      <a:r>
                        <a:rPr lang="ru-RU" sz="1400" baseline="0" dirty="0" smtClean="0"/>
                        <a:t> отдельных полномочий в сфере административных правоотношений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3,52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3,52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3,52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Расходы</a:t>
                      </a:r>
                      <a:r>
                        <a:rPr lang="ru-RU" sz="1400" baseline="0" dirty="0" smtClean="0"/>
                        <a:t> по передаче полномочий по ритуальным услугам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Резервный</a:t>
                      </a:r>
                      <a:r>
                        <a:rPr lang="ru-RU" sz="1400" baseline="0" dirty="0" smtClean="0"/>
                        <a:t> фонд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50,0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Всего по </a:t>
                      </a:r>
                      <a:r>
                        <a:rPr lang="ru-RU" sz="1600" b="1" dirty="0" err="1" smtClean="0"/>
                        <a:t>непрограммным</a:t>
                      </a:r>
                      <a:r>
                        <a:rPr lang="ru-RU" sz="1600" b="1" dirty="0" smtClean="0"/>
                        <a:t> расходам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22 291,34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22 016,12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21 946,12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613548" cy="1857388"/>
          </a:xfrm>
        </p:spPr>
        <p:txBody>
          <a:bodyPr/>
          <a:lstStyle/>
          <a:p>
            <a:r>
              <a:rPr lang="ru-RU" sz="2800" dirty="0" smtClean="0"/>
              <a:t>Прогноз основных характеристик</a:t>
            </a:r>
            <a:br>
              <a:rPr lang="ru-RU" sz="2800" dirty="0" smtClean="0"/>
            </a:br>
            <a:r>
              <a:rPr lang="ru-RU" sz="2800" dirty="0" smtClean="0"/>
              <a:t> бюджета МО </a:t>
            </a:r>
            <a:r>
              <a:rPr lang="ru-RU" sz="2800" dirty="0" err="1" smtClean="0"/>
              <a:t>Низинское</a:t>
            </a:r>
            <a:r>
              <a:rPr lang="ru-RU" sz="2800" dirty="0" smtClean="0"/>
              <a:t> сельское поселение на 2022 год и на плановый период 2023 и 2024 годов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2714618"/>
          <a:ext cx="7715304" cy="3865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1785950"/>
                <a:gridCol w="1928826"/>
                <a:gridCol w="1714512"/>
              </a:tblGrid>
              <a:tr h="446128">
                <a:tc rowSpan="2">
                  <a:txBody>
                    <a:bodyPr/>
                    <a:lstStyle/>
                    <a:p>
                      <a:r>
                        <a:rPr lang="ru-RU" sz="1600" dirty="0" smtClean="0"/>
                        <a:t>Основные характеристики</a:t>
                      </a:r>
                      <a:endParaRPr lang="ru-RU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612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</a:tr>
              <a:tr h="44612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1.Доходы, в том числе: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105 746,2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103 036,2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104 366,32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612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Собственные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102 115,6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102 735,3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104 362,8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612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3 630,6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300,9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3,52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612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2.Расходы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115 270,0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113 005,0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114 700,0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639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 Дефицит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-9 523,8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-9 968,8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-10 333,68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612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 дефицита к собственным доходам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7772400" cy="397752"/>
          </a:xfrm>
        </p:spPr>
        <p:txBody>
          <a:bodyPr/>
          <a:lstStyle/>
          <a:p>
            <a:r>
              <a:rPr lang="ru-RU" sz="2400" dirty="0" smtClean="0"/>
              <a:t>Распределение расходов на </a:t>
            </a:r>
            <a:r>
              <a:rPr lang="ru-RU" sz="2400" dirty="0" smtClean="0"/>
              <a:t>2022 </a:t>
            </a:r>
            <a:r>
              <a:rPr lang="ru-RU" sz="2400" dirty="0" smtClean="0"/>
              <a:t>год по населенным пунктам:</a:t>
            </a:r>
            <a:br>
              <a:rPr lang="ru-RU" sz="2400" dirty="0" smtClean="0"/>
            </a:br>
            <a:r>
              <a:rPr lang="ru-RU" sz="2400" dirty="0" smtClean="0"/>
              <a:t>дер. </a:t>
            </a:r>
            <a:r>
              <a:rPr lang="ru-RU" sz="2400" dirty="0" err="1" smtClean="0"/>
              <a:t>Низино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785926"/>
          <a:ext cx="7786742" cy="4790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1214446"/>
                <a:gridCol w="1143008"/>
                <a:gridCol w="128588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</a:tr>
              <a:tr h="472766">
                <a:tc>
                  <a:txBody>
                    <a:bodyPr/>
                    <a:lstStyle/>
                    <a:p>
                      <a:r>
                        <a:rPr lang="ru-RU" dirty="0" smtClean="0"/>
                        <a:t>Модернизация котельной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13520,0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12300,0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13400,0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Благоустройство</a:t>
                      </a:r>
                      <a:r>
                        <a:rPr lang="ru-RU" baseline="0" dirty="0" smtClean="0"/>
                        <a:t> парка (второй этап)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9300,0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Благоустройство территории у МКД №№5,6 по ул. Центральная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Благоустройство территории вокруг</a:t>
                      </a:r>
                      <a:r>
                        <a:rPr lang="ru-RU" baseline="0" dirty="0" smtClean="0"/>
                        <a:t> пруда (ул. Подгорная и Нагорная второй этап)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1500,0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Расчистка</a:t>
                      </a:r>
                      <a:r>
                        <a:rPr lang="ru-RU" baseline="0" dirty="0" smtClean="0"/>
                        <a:t> канав в частном жилом секторе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Ремонт ул. </a:t>
                      </a:r>
                      <a:r>
                        <a:rPr lang="ru-RU" dirty="0" err="1" smtClean="0"/>
                        <a:t>Чернореченская</a:t>
                      </a:r>
                      <a:r>
                        <a:rPr lang="ru-RU" dirty="0" smtClean="0"/>
                        <a:t> и Нагорная (на 2022 год)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3520,0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Всего расходов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35040,0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30950,0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13780,0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612066"/>
          </a:xfrm>
        </p:spPr>
        <p:txBody>
          <a:bodyPr/>
          <a:lstStyle/>
          <a:p>
            <a:r>
              <a:rPr lang="ru-RU" sz="3200" dirty="0" smtClean="0"/>
              <a:t>Дер. Владимировка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714620"/>
          <a:ext cx="778674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/>
                <a:gridCol w="1428760"/>
                <a:gridCol w="121444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Строительство газопровода среднего давления (</a:t>
                      </a:r>
                      <a:r>
                        <a:rPr lang="ru-RU" baseline="0" dirty="0" err="1" smtClean="0"/>
                        <a:t>софинансирование</a:t>
                      </a:r>
                      <a:r>
                        <a:rPr lang="ru-RU" baseline="0" dirty="0" smtClean="0"/>
                        <a:t> МБ)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Оборудование волейбольной площадки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Всего: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1970,0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950,0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7772400" cy="826380"/>
          </a:xfrm>
        </p:spPr>
        <p:txBody>
          <a:bodyPr/>
          <a:lstStyle/>
          <a:p>
            <a:r>
              <a:rPr lang="ru-RU" sz="3200" dirty="0" smtClean="0"/>
              <a:t>Дер. Ольгино, </a:t>
            </a:r>
            <a:r>
              <a:rPr lang="ru-RU" sz="3200" dirty="0" err="1" smtClean="0"/>
              <a:t>Марьино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928802"/>
          <a:ext cx="6357982" cy="452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1214446"/>
                <a:gridCol w="1357322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Дер. Ольгино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Строительство газопровода среднего давления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Дооборудование детской площадки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Всего: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2650,0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350,0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Дер. </a:t>
                      </a:r>
                      <a:r>
                        <a:rPr lang="ru-RU" b="1" dirty="0" err="1" smtClean="0"/>
                        <a:t>Марьино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Строительство  газопровода среднего давления 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500,0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200,0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Обустройство детской площадки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1900,0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Всего: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500,0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2100,0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754942"/>
          </a:xfrm>
        </p:spPr>
        <p:txBody>
          <a:bodyPr/>
          <a:lstStyle/>
          <a:p>
            <a:r>
              <a:rPr lang="ru-RU" sz="3200" dirty="0" smtClean="0"/>
              <a:t>Дер. Санино, Сашино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714620"/>
          <a:ext cx="778674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/>
                <a:gridCol w="1143008"/>
                <a:gridCol w="1214446"/>
                <a:gridCol w="100013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Дер. Санино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Ремонт</a:t>
                      </a:r>
                      <a:r>
                        <a:rPr lang="ru-RU" baseline="0" dirty="0" smtClean="0"/>
                        <a:t> ул. Морская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772400" cy="969256"/>
          </a:xfrm>
        </p:spPr>
        <p:txBody>
          <a:bodyPr/>
          <a:lstStyle/>
          <a:p>
            <a:r>
              <a:rPr lang="ru-RU" sz="4000" dirty="0" smtClean="0"/>
              <a:t>Дер. </a:t>
            </a:r>
            <a:r>
              <a:rPr lang="ru-RU" sz="4000" dirty="0" err="1" smtClean="0"/>
              <a:t>Узигонты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714620"/>
          <a:ext cx="7786742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1285884"/>
                <a:gridCol w="1214446"/>
                <a:gridCol w="1143008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Окончание корректировки проекта газоснабжения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2700,0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Оформление</a:t>
                      </a:r>
                      <a:r>
                        <a:rPr lang="ru-RU" baseline="0" dirty="0" smtClean="0"/>
                        <a:t> права собственности на ул. </a:t>
                      </a:r>
                      <a:r>
                        <a:rPr lang="ru-RU" baseline="0" dirty="0" err="1" smtClean="0"/>
                        <a:t>Константиновс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кая</a:t>
                      </a:r>
                      <a:r>
                        <a:rPr lang="ru-RU" baseline="0" dirty="0" smtClean="0"/>
                        <a:t> и Загородная, дорогу от пос. </a:t>
                      </a:r>
                      <a:r>
                        <a:rPr lang="ru-RU" baseline="0" dirty="0" err="1" smtClean="0"/>
                        <a:t>Жилгородок</a:t>
                      </a:r>
                      <a:r>
                        <a:rPr lang="ru-RU" baseline="0" dirty="0" smtClean="0"/>
                        <a:t> до дер. </a:t>
                      </a:r>
                      <a:r>
                        <a:rPr lang="ru-RU" baseline="0" dirty="0" err="1" smtClean="0"/>
                        <a:t>Узигонты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Всего: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950,0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2700,0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772400" cy="969256"/>
          </a:xfrm>
        </p:spPr>
        <p:txBody>
          <a:bodyPr/>
          <a:lstStyle/>
          <a:p>
            <a:r>
              <a:rPr lang="ru-RU" sz="4000" dirty="0" smtClean="0"/>
              <a:t>Пос. </a:t>
            </a:r>
            <a:r>
              <a:rPr lang="ru-RU" sz="4000" dirty="0" err="1" smtClean="0"/>
              <a:t>Жилгородок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714620"/>
          <a:ext cx="778674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1285884"/>
                <a:gridCol w="1214446"/>
                <a:gridCol w="1143008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Установка</a:t>
                      </a:r>
                      <a:r>
                        <a:rPr lang="ru-RU" baseline="0" dirty="0" smtClean="0"/>
                        <a:t> системы оповещения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873,0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Благоустройство</a:t>
                      </a:r>
                      <a:r>
                        <a:rPr lang="ru-RU" baseline="0" dirty="0" smtClean="0"/>
                        <a:t> территории у домов 4,6,7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8250,0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Всего: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873,0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8250,0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772400" cy="1362456"/>
          </a:xfrm>
        </p:spPr>
        <p:txBody>
          <a:bodyPr/>
          <a:lstStyle/>
          <a:p>
            <a:r>
              <a:rPr lang="ru-RU" sz="3200" dirty="0" smtClean="0"/>
              <a:t>Доходы бюджета на 2022 и плановый период 2023 и 2024 гг.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857364"/>
            <a:ext cx="7772400" cy="1509712"/>
          </a:xfrm>
        </p:spPr>
        <p:txBody>
          <a:bodyPr/>
          <a:lstStyle/>
          <a:p>
            <a:r>
              <a:rPr lang="ru-RU" dirty="0" smtClean="0"/>
              <a:t>Собственные доходы бюджета, тыс. рублей: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428868"/>
          <a:ext cx="8001055" cy="3307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1500198"/>
                <a:gridCol w="1428760"/>
                <a:gridCol w="1571635"/>
              </a:tblGrid>
              <a:tr h="381045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Налоговые доходы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104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</a:tr>
              <a:tr h="38104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Всего: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</a:t>
                      </a:r>
                      <a:r>
                        <a:rPr lang="ru-RU" b="1" baseline="0" dirty="0" smtClean="0"/>
                        <a:t> 051,0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100 633,6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102 134,6</a:t>
                      </a:r>
                      <a:endParaRPr lang="ru-RU" b="1" dirty="0"/>
                    </a:p>
                  </a:txBody>
                  <a:tcPr/>
                </a:tc>
              </a:tr>
              <a:tr h="381045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85 7</a:t>
                      </a:r>
                      <a:r>
                        <a:rPr lang="ru-RU" dirty="0" smtClean="0"/>
                        <a:t>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</a:t>
                      </a:r>
                      <a:r>
                        <a:rPr lang="ru-RU" dirty="0" smtClean="0"/>
                        <a:t> 000,0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87 0</a:t>
                      </a:r>
                      <a:r>
                        <a:rPr lang="ru-RU" dirty="0" smtClean="0"/>
                        <a:t>00,0</a:t>
                      </a:r>
                      <a:endParaRPr lang="ru-RU" dirty="0"/>
                    </a:p>
                  </a:txBody>
                  <a:tcPr/>
                </a:tc>
              </a:tr>
              <a:tr h="38104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имущество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1 500,0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r>
                        <a:rPr lang="en-US" dirty="0" smtClean="0"/>
                        <a:t>6</a:t>
                      </a:r>
                      <a:r>
                        <a:rPr lang="ru-RU" dirty="0" smtClean="0"/>
                        <a:t>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r>
                        <a:rPr lang="en-US" dirty="0" smtClean="0"/>
                        <a:t>8</a:t>
                      </a:r>
                      <a:r>
                        <a:rPr lang="ru-RU" dirty="0" smtClean="0"/>
                        <a:t>00,0</a:t>
                      </a:r>
                      <a:endParaRPr lang="ru-RU" dirty="0"/>
                    </a:p>
                  </a:txBody>
                  <a:tcPr/>
                </a:tc>
              </a:tr>
              <a:tr h="38104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 </a:t>
                      </a:r>
                      <a:r>
                        <a:rPr lang="en-US" sz="1600" dirty="0" smtClean="0"/>
                        <a:t>445</a:t>
                      </a:r>
                      <a:r>
                        <a:rPr lang="ru-RU" sz="1600" dirty="0" smtClean="0"/>
                        <a:t>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en-US" sz="1600" baseline="0" dirty="0" smtClean="0"/>
                        <a:t>52</a:t>
                      </a:r>
                      <a:r>
                        <a:rPr lang="ru-RU" sz="1600" baseline="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11 820</a:t>
                      </a:r>
                      <a:r>
                        <a:rPr lang="ru-RU" sz="1600" dirty="0" smtClean="0"/>
                        <a:t>,0</a:t>
                      </a:r>
                      <a:endParaRPr lang="ru-RU" sz="1600" dirty="0"/>
                    </a:p>
                  </a:txBody>
                  <a:tcPr/>
                </a:tc>
              </a:tr>
              <a:tr h="381045">
                <a:tc>
                  <a:txBody>
                    <a:bodyPr/>
                    <a:lstStyle/>
                    <a:p>
                      <a:r>
                        <a:rPr lang="ru-RU" dirty="0" smtClean="0"/>
                        <a:t>Акцизы</a:t>
                      </a:r>
                      <a:r>
                        <a:rPr lang="ru-RU" baseline="0" dirty="0" smtClean="0"/>
                        <a:t> по подакцизным товарам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1 401,7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1 508,5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1 508,5</a:t>
                      </a:r>
                      <a:endParaRPr lang="ru-RU" dirty="0"/>
                    </a:p>
                  </a:txBody>
                  <a:tcPr/>
                </a:tc>
              </a:tr>
              <a:tr h="381045">
                <a:tc>
                  <a:txBody>
                    <a:bodyPr/>
                    <a:lstStyle/>
                    <a:p>
                      <a:r>
                        <a:rPr lang="ru-RU" dirty="0" smtClean="0"/>
                        <a:t>Госпошлина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r>
                        <a:rPr lang="ru-RU" dirty="0" smtClean="0"/>
                        <a:t>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700962" cy="1285884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Доходы бюджета на 2022 и плановый период 2023 и 2024 гг.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785926"/>
            <a:ext cx="7772400" cy="1509712"/>
          </a:xfrm>
        </p:spPr>
        <p:txBody>
          <a:bodyPr/>
          <a:lstStyle/>
          <a:p>
            <a:r>
              <a:rPr lang="ru-RU" dirty="0" smtClean="0"/>
              <a:t>Собственные доходы бюджета, тыс. рублей: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2357430"/>
          <a:ext cx="7858180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1285884"/>
                <a:gridCol w="1357322"/>
                <a:gridCol w="128588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Неналоговые доходы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2 064,2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2 152,4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2 250,5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Доходы от использования муниципального имущества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1 965,5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2050,0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2117,0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Платежи при пользовании природными ресурсами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66,6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69,2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69,2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Административные платежи и сборы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1,1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1,2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1,3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Штрафные санкции, возмещение ущерба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31,0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32,0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33,0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7772400" cy="1362456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Доходы бюджета на 2022 и плановый период 2023 и 2024 гг.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071678"/>
            <a:ext cx="7772400" cy="1509712"/>
          </a:xfrm>
        </p:spPr>
        <p:txBody>
          <a:bodyPr/>
          <a:lstStyle/>
          <a:p>
            <a:r>
              <a:rPr lang="ru-RU" dirty="0" smtClean="0"/>
              <a:t>Безвозмездные поступления, тыс. рублей: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714620"/>
          <a:ext cx="8001056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1428760"/>
                <a:gridCol w="1428760"/>
                <a:gridCol w="1500198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Безвозмездные поступления от других бюджетов БС РФ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3 630,6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Субсидии на </a:t>
                      </a:r>
                      <a:r>
                        <a:rPr lang="ru-RU" dirty="0" err="1" smtClean="0"/>
                        <a:t>софинансирование</a:t>
                      </a:r>
                      <a:r>
                        <a:rPr lang="ru-RU" dirty="0" smtClean="0"/>
                        <a:t> капвложений</a:t>
                      </a:r>
                      <a:r>
                        <a:rPr lang="ru-RU" baseline="0" dirty="0" smtClean="0"/>
                        <a:t> муниципальную собственность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1 912,5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Прочие субсидии бюджетам сельских поселений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3 403,8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 бюджетам поселений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275,1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289,3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56490" cy="1362456"/>
          </a:xfrm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Расходы бюджета на 2022  и плановый период 2023 и 2024 гг.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714620"/>
          <a:ext cx="800105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  <a:gridCol w="1643074"/>
                <a:gridCol w="1643074"/>
                <a:gridCol w="142876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Расходы: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Всего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115 270,0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113</a:t>
                      </a:r>
                      <a:r>
                        <a:rPr lang="ru-RU" b="1" baseline="0" dirty="0" smtClean="0"/>
                        <a:t> 005,0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114 700,0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Программные 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92978,66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90988,88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92753,88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Непрограммные</a:t>
                      </a:r>
                      <a:r>
                        <a:rPr lang="ru-RU" dirty="0" smtClean="0"/>
                        <a:t> 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22291,34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22016,12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21946,12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327928" cy="1893422"/>
          </a:xfrm>
        </p:spPr>
        <p:txBody>
          <a:bodyPr/>
          <a:lstStyle/>
          <a:p>
            <a:r>
              <a:rPr lang="ru-RU" sz="3200" dirty="0" smtClean="0">
                <a:latin typeface="+mn-lt"/>
              </a:rPr>
              <a:t>Муниципальная программа «Обеспечение безопасности жизнедеятельности и пожарной безопасности»</a:t>
            </a:r>
            <a:endParaRPr lang="ru-RU" sz="32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428868"/>
            <a:ext cx="7772400" cy="1509712"/>
          </a:xfrm>
        </p:spPr>
        <p:txBody>
          <a:bodyPr/>
          <a:lstStyle/>
          <a:p>
            <a:pPr algn="r"/>
            <a:r>
              <a:rPr lang="ru-RU" dirty="0" smtClean="0"/>
              <a:t>Тыс. рублей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2857496"/>
          <a:ext cx="8001056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1428760"/>
                <a:gridCol w="1500198"/>
                <a:gridCol w="121444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Мероприятия: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Профилактика</a:t>
                      </a:r>
                      <a:r>
                        <a:rPr lang="ru-RU" baseline="0" dirty="0" smtClean="0"/>
                        <a:t> терроризма и экстремизма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системы оповещения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873,0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  по проверке и ремонту</a:t>
                      </a:r>
                      <a:r>
                        <a:rPr lang="ru-RU" baseline="0" dirty="0" smtClean="0"/>
                        <a:t> пожарных гидрантов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Функционирование</a:t>
                      </a:r>
                      <a:r>
                        <a:rPr lang="ru-RU" baseline="0" dirty="0" smtClean="0"/>
                        <a:t> ЕДДС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836,9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886,0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 источников противопожарного водоснабжения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694,0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723,2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Всего по программе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2 391,9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2 051,9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1 633,2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00042"/>
            <a:ext cx="7772400" cy="1143008"/>
          </a:xfrm>
        </p:spPr>
        <p:txBody>
          <a:bodyPr/>
          <a:lstStyle/>
          <a:p>
            <a:r>
              <a:rPr lang="ru-RU" sz="3200" dirty="0" smtClean="0">
                <a:latin typeface="+mn-lt"/>
              </a:rPr>
              <a:t>Муниципальная программа «Развитие дорожного хозяйства»</a:t>
            </a:r>
            <a:endParaRPr lang="ru-RU" sz="32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857364"/>
          <a:ext cx="7929618" cy="4874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4809"/>
                <a:gridCol w="1225486"/>
                <a:gridCol w="1153399"/>
                <a:gridCol w="1585924"/>
              </a:tblGrid>
              <a:tr h="35719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715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</a:tr>
              <a:tr h="625802">
                <a:tc>
                  <a:txBody>
                    <a:bodyPr/>
                    <a:lstStyle/>
                    <a:p>
                      <a:r>
                        <a:rPr lang="ru-RU" dirty="0" smtClean="0"/>
                        <a:t>Изготовление технических и кадастровых</a:t>
                      </a:r>
                      <a:r>
                        <a:rPr lang="ru-RU" baseline="0" dirty="0" smtClean="0"/>
                        <a:t> паспортов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200,0</a:t>
                      </a:r>
                      <a:endParaRPr lang="ru-RU" dirty="0"/>
                    </a:p>
                  </a:txBody>
                  <a:tcPr/>
                </a:tc>
              </a:tr>
              <a:tr h="628664"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</a:t>
                      </a:r>
                      <a:r>
                        <a:rPr lang="ru-RU" baseline="0" dirty="0" smtClean="0"/>
                        <a:t> дорог в осенне-зимний и весенне-летний период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1730,0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1850,0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1985,0</a:t>
                      </a:r>
                      <a:endParaRPr lang="ru-RU" dirty="0"/>
                    </a:p>
                  </a:txBody>
                  <a:tcPr/>
                </a:tc>
              </a:tr>
              <a:tr h="988716">
                <a:tc>
                  <a:txBody>
                    <a:bodyPr/>
                    <a:lstStyle/>
                    <a:p>
                      <a:r>
                        <a:rPr lang="ru-RU" dirty="0" smtClean="0"/>
                        <a:t>Ремонт дорог ( ул.</a:t>
                      </a:r>
                      <a:r>
                        <a:rPr lang="ru-RU" baseline="0" dirty="0" smtClean="0"/>
                        <a:t> Нагорная, </a:t>
                      </a:r>
                      <a:r>
                        <a:rPr lang="ru-RU" dirty="0" smtClean="0"/>
                        <a:t> </a:t>
                      </a:r>
                      <a:r>
                        <a:rPr lang="ru-RU" baseline="0" dirty="0" smtClean="0"/>
                        <a:t> Никольский, на 2022 год)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3520,0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r>
                        <a:rPr lang="ru-RU" baseline="0" dirty="0" smtClean="0"/>
                        <a:t> 800,0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4 110,0</a:t>
                      </a:r>
                      <a:endParaRPr lang="ru-RU" dirty="0"/>
                    </a:p>
                  </a:txBody>
                  <a:tcPr/>
                </a:tc>
              </a:tr>
              <a:tr h="988716"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 ПОД (</a:t>
                      </a:r>
                      <a:r>
                        <a:rPr lang="ru-RU" dirty="0" err="1" smtClean="0"/>
                        <a:t>Узигонты</a:t>
                      </a:r>
                      <a:r>
                        <a:rPr lang="ru-RU" dirty="0" smtClean="0"/>
                        <a:t>, Загородная, Константиновская – 2022г.)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200,0</a:t>
                      </a:r>
                      <a:endParaRPr lang="ru-RU" dirty="0"/>
                    </a:p>
                  </a:txBody>
                  <a:tcPr/>
                </a:tc>
              </a:tr>
              <a:tr h="442870"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Установка средств ОДД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550,0</a:t>
                      </a:r>
                      <a:endParaRPr lang="ru-RU" dirty="0"/>
                    </a:p>
                  </a:txBody>
                  <a:tcPr/>
                </a:tc>
              </a:tr>
              <a:tr h="44287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Всего</a:t>
                      </a:r>
                      <a:r>
                        <a:rPr lang="ru-RU" b="1" baseline="0" dirty="0" smtClean="0"/>
                        <a:t> по программе: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12 100,0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6700,0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7900,0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772400" cy="1183570"/>
          </a:xfrm>
        </p:spPr>
        <p:txBody>
          <a:bodyPr/>
          <a:lstStyle/>
          <a:p>
            <a:r>
              <a:rPr lang="ru-RU" sz="3200" dirty="0" smtClean="0"/>
              <a:t>Муниципальная программа «Благоустройство территории»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857364"/>
          <a:ext cx="8215370" cy="4258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784"/>
                <a:gridCol w="1000132"/>
                <a:gridCol w="1214446"/>
                <a:gridCol w="1143008"/>
              </a:tblGrid>
              <a:tr h="428628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922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2024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Наружное</a:t>
                      </a:r>
                      <a:r>
                        <a:rPr lang="ru-RU" sz="1600" baseline="0" dirty="0" smtClean="0"/>
                        <a:t> освещение (строительство линий в д. </a:t>
                      </a:r>
                      <a:r>
                        <a:rPr lang="ru-RU" sz="1600" baseline="0" dirty="0" err="1" smtClean="0"/>
                        <a:t>Узигонты</a:t>
                      </a:r>
                      <a:r>
                        <a:rPr lang="ru-RU" sz="1600" baseline="0" dirty="0" smtClean="0"/>
                        <a:t>, расходы на оплату э/энергии)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5 170,65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6 371,05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6 758,65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Содержание мест захоронения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230,0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253,6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272,0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Ликвидация несанкционированных свалок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350,0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400,0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Обустройство зон отдыха (д.Ольгино, - доукомплектование, обследование  и обустройство водоемов)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3 950,0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4 387,54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4542,13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Санитарно-эпидемиологическое содержание</a:t>
                      </a:r>
                      <a:r>
                        <a:rPr lang="ru-RU" sz="1600" baseline="0" dirty="0" smtClean="0"/>
                        <a:t> территории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6 735,3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7 062,0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7396,64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Мероприятия по созданию</a:t>
                      </a:r>
                      <a:r>
                        <a:rPr lang="ru-RU" sz="1600" baseline="0" dirty="0" smtClean="0"/>
                        <a:t> мест накопления ТКО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230,0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330,0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Всего по программе: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16 665,95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18 694,19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19 899,48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2195</TotalTime>
  <Words>1350</Words>
  <PresentationFormat>Экран (4:3)</PresentationFormat>
  <Paragraphs>535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Проект бюджета МО Низинское сельское поселение на 2022 и плановый период 2023 и 2024 гг.</vt:lpstr>
      <vt:lpstr>Прогноз основных характеристик  бюджета МО Низинское сельское поселение на 2022 год и на плановый период 2023 и 2024 годов</vt:lpstr>
      <vt:lpstr>Доходы бюджета на 2022 и плановый период 2023 и 2024 гг.</vt:lpstr>
      <vt:lpstr>Доходы бюджета на 2022 и плановый период 2023 и 2024 гг.</vt:lpstr>
      <vt:lpstr>Доходы бюджета на 2022 и плановый период 2023 и 2024 гг.</vt:lpstr>
      <vt:lpstr>Расходы бюджета на 2022  и плановый период 2023 и 2024 гг.</vt:lpstr>
      <vt:lpstr>Муниципальная программа «Обеспечение безопасности жизнедеятельности и пожарной безопасности»</vt:lpstr>
      <vt:lpstr>Муниципальная программа «Развитие дорожного хозяйства»</vt:lpstr>
      <vt:lpstr>Муниципальная программа «Благоустройство территории»</vt:lpstr>
      <vt:lpstr>Муниципальная программа «Развитие  части территории»</vt:lpstr>
      <vt:lpstr>Муниципальная программа «Развитие газификации»</vt:lpstr>
      <vt:lpstr>Муниципальная программа «Развитие жилищно-коммунального хозяйства»</vt:lpstr>
      <vt:lpstr>Муниципальная программа «Формирование комфортной городской среды)</vt:lpstr>
      <vt:lpstr>Муниципальная программа «Развитие культуры» </vt:lpstr>
      <vt:lpstr>Муниципальная программа «Развитие физической культуры и спорта»</vt:lpstr>
      <vt:lpstr>Муниципальная программа «Социальная поддержка граждан»</vt:lpstr>
      <vt:lpstr>Муниципальная программа «Профилактика наркомании и токсикомании на территория поселения»</vt:lpstr>
      <vt:lpstr>Муниципальная программа « Развитие малого и среднего предпринимательства»</vt:lpstr>
      <vt:lpstr>Непрограммные расходы Реализация  функций и полномочий  органов местного самоуправления</vt:lpstr>
      <vt:lpstr>Распределение расходов на 2022 год по населенным пунктам: дер. Низино</vt:lpstr>
      <vt:lpstr>Дер. Владимировка</vt:lpstr>
      <vt:lpstr>Дер. Ольгино, Марьино</vt:lpstr>
      <vt:lpstr>Дер. Санино, Сашино</vt:lpstr>
      <vt:lpstr>Дер. Узигонты</vt:lpstr>
      <vt:lpstr>Пос. Жилгородок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МО Низинское сельское поселение на 2021 и плановый период 2022 и 2023 гг.</dc:title>
  <dc:creator>Клухина</dc:creator>
  <cp:lastModifiedBy>Пользователь Windows</cp:lastModifiedBy>
  <cp:revision>218</cp:revision>
  <dcterms:created xsi:type="dcterms:W3CDTF">2020-11-19T12:00:27Z</dcterms:created>
  <dcterms:modified xsi:type="dcterms:W3CDTF">2021-11-25T09:37:48Z</dcterms:modified>
</cp:coreProperties>
</file>